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8"/>
  </p:notesMasterIdLst>
  <p:handoutMasterIdLst>
    <p:handoutMasterId r:id="rId79"/>
  </p:handoutMasterIdLst>
  <p:sldIdLst>
    <p:sldId id="2076138247" r:id="rId5"/>
    <p:sldId id="2147470283" r:id="rId6"/>
    <p:sldId id="2076138254" r:id="rId7"/>
    <p:sldId id="2147470285" r:id="rId8"/>
    <p:sldId id="4400" r:id="rId9"/>
    <p:sldId id="2147470292" r:id="rId10"/>
    <p:sldId id="2147470298" r:id="rId11"/>
    <p:sldId id="2147470299" r:id="rId12"/>
    <p:sldId id="2147478946" r:id="rId13"/>
    <p:sldId id="2147478967" r:id="rId14"/>
    <p:sldId id="2147470295" r:id="rId15"/>
    <p:sldId id="2147478908" r:id="rId16"/>
    <p:sldId id="2147478921" r:id="rId17"/>
    <p:sldId id="2076137600" r:id="rId18"/>
    <p:sldId id="2145706188" r:id="rId19"/>
    <p:sldId id="2145706189" r:id="rId20"/>
    <p:sldId id="2145706221" r:id="rId21"/>
    <p:sldId id="2076138282" r:id="rId22"/>
    <p:sldId id="2147478953" r:id="rId23"/>
    <p:sldId id="2147478954" r:id="rId24"/>
    <p:sldId id="2145706226" r:id="rId25"/>
    <p:sldId id="2076138288" r:id="rId26"/>
    <p:sldId id="2076138275" r:id="rId27"/>
    <p:sldId id="2147478947" r:id="rId28"/>
    <p:sldId id="2076138269" r:id="rId29"/>
    <p:sldId id="256" r:id="rId30"/>
    <p:sldId id="2147478910" r:id="rId31"/>
    <p:sldId id="2147478923" r:id="rId32"/>
    <p:sldId id="2147478863" r:id="rId33"/>
    <p:sldId id="2147478928" r:id="rId34"/>
    <p:sldId id="2147478929" r:id="rId35"/>
    <p:sldId id="2147478930" r:id="rId36"/>
    <p:sldId id="2147478932" r:id="rId37"/>
    <p:sldId id="2147478940" r:id="rId38"/>
    <p:sldId id="2147478938" r:id="rId39"/>
    <p:sldId id="2147478941" r:id="rId40"/>
    <p:sldId id="2147478935" r:id="rId41"/>
    <p:sldId id="2147478936" r:id="rId42"/>
    <p:sldId id="2147478949" r:id="rId43"/>
    <p:sldId id="2147478951" r:id="rId44"/>
    <p:sldId id="2147478955" r:id="rId45"/>
    <p:sldId id="2147478957" r:id="rId46"/>
    <p:sldId id="2147481135" r:id="rId47"/>
    <p:sldId id="2076138289" r:id="rId48"/>
    <p:sldId id="2076138291" r:id="rId49"/>
    <p:sldId id="2076138293" r:id="rId50"/>
    <p:sldId id="293" r:id="rId51"/>
    <p:sldId id="2147478958" r:id="rId52"/>
    <p:sldId id="2147478959" r:id="rId53"/>
    <p:sldId id="2147478960" r:id="rId54"/>
    <p:sldId id="2147478961" r:id="rId55"/>
    <p:sldId id="2076138294" r:id="rId56"/>
    <p:sldId id="2147478922" r:id="rId57"/>
    <p:sldId id="2147478911" r:id="rId58"/>
    <p:sldId id="2147478962" r:id="rId59"/>
    <p:sldId id="2147478963" r:id="rId60"/>
    <p:sldId id="2147478964" r:id="rId61"/>
    <p:sldId id="2076138295" r:id="rId62"/>
    <p:sldId id="2147478965" r:id="rId63"/>
    <p:sldId id="2147478966" r:id="rId64"/>
    <p:sldId id="2147478916" r:id="rId65"/>
    <p:sldId id="2147478944" r:id="rId66"/>
    <p:sldId id="2076138292" r:id="rId67"/>
    <p:sldId id="2076138297" r:id="rId68"/>
    <p:sldId id="2076138298" r:id="rId69"/>
    <p:sldId id="2076138299" r:id="rId70"/>
    <p:sldId id="2076138300" r:id="rId71"/>
    <p:sldId id="2076138301" r:id="rId72"/>
    <p:sldId id="2076138302" r:id="rId73"/>
    <p:sldId id="2076138303" r:id="rId74"/>
    <p:sldId id="2076138306" r:id="rId75"/>
    <p:sldId id="2076138304" r:id="rId76"/>
    <p:sldId id="2076138307" r:id="rId7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E2CC9EBB-8674-45B0-B1CF-9DA609D551F5}">
          <p14:sldIdLst/>
        </p14:section>
        <p14:section name="Pre-work call" id="{5BABF64B-C9BA-4D9C-AD9B-091E3603C043}">
          <p14:sldIdLst>
            <p14:sldId id="2076138247"/>
            <p14:sldId id="2147470283"/>
            <p14:sldId id="2076138254"/>
            <p14:sldId id="2147470285"/>
            <p14:sldId id="4400"/>
            <p14:sldId id="2147470292"/>
            <p14:sldId id="2147470298"/>
            <p14:sldId id="2147470299"/>
            <p14:sldId id="2147478946"/>
            <p14:sldId id="2147478967"/>
            <p14:sldId id="2147470295"/>
            <p14:sldId id="2147478908"/>
          </p14:sldIdLst>
        </p14:section>
        <p14:section name="Intro" id="{3FEF9EF3-B5A0-4CCF-9078-698830427D96}">
          <p14:sldIdLst>
            <p14:sldId id="2147478921"/>
            <p14:sldId id="2076137600"/>
            <p14:sldId id="2145706188"/>
            <p14:sldId id="2145706189"/>
            <p14:sldId id="2145706221"/>
          </p14:sldIdLst>
        </p14:section>
        <p14:section name="Onboarding" id="{C7BCAAAA-1249-43A4-83A7-6475C3C5E5B4}">
          <p14:sldIdLst>
            <p14:sldId id="2076138282"/>
            <p14:sldId id="2147478953"/>
            <p14:sldId id="2147478954"/>
            <p14:sldId id="2145706226"/>
            <p14:sldId id="2076138288"/>
            <p14:sldId id="2076138275"/>
            <p14:sldId id="2147478947"/>
            <p14:sldId id="2076138269"/>
            <p14:sldId id="256"/>
            <p14:sldId id="2147478910"/>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Guest conversion" id="{45A5E0DB-FC52-472B-8E2D-C082524EDC16}">
          <p14:sldIdLst>
            <p14:sldId id="2147478949"/>
            <p14:sldId id="2147478951"/>
            <p14:sldId id="2147478955"/>
            <p14:sldId id="2147478957"/>
          </p14:sldIdLst>
        </p14:section>
        <p14:section name="Access Reviews" id="{7736EE4A-EEDB-4B1A-9042-40C62653C270}">
          <p14:sldIdLst>
            <p14:sldId id="2147481135"/>
            <p14:sldId id="2076138289"/>
            <p14:sldId id="2076138291"/>
            <p14:sldId id="2076138293"/>
            <p14:sldId id="293"/>
            <p14:sldId id="2147478958"/>
            <p14:sldId id="2147478959"/>
            <p14:sldId id="2147478960"/>
            <p14:sldId id="2147478961"/>
            <p14:sldId id="2076138294"/>
            <p14:sldId id="2147478922"/>
            <p14:sldId id="2147478911"/>
            <p14:sldId id="2147478962"/>
            <p14:sldId id="2147478963"/>
            <p14:sldId id="2147478964"/>
            <p14:sldId id="2076138295"/>
            <p14:sldId id="2147478965"/>
            <p14:sldId id="2147478966"/>
            <p14:sldId id="2147478916"/>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Lst>
        </p14:section>
        <p14:section name="Default Section" id="{CB2E66B0-B86B-496F-A132-FBA948CD80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8EA752-B057-46ED-B7C0-C79787A8F296}" v="2" dt="2024-01-24T16:51:55.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27"/>
  </p:normalViewPr>
  <p:slideViewPr>
    <p:cSldViewPr snapToGrid="0" snapToObjects="1">
      <p:cViewPr varScale="1">
        <p:scale>
          <a:sx n="99" d="100"/>
          <a:sy n="99" d="100"/>
        </p:scale>
        <p:origin x="48" y="26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B2052BD9-491A-4C0A-ADF3-B68D56843727}"/>
    <pc:docChg chg="modSld sldOrd modSection">
      <pc:chgData name="Jorge Lopez" userId="de523948-0a37-4855-b48b-ebfd2c5eb591" providerId="ADAL" clId="{B2052BD9-491A-4C0A-ADF3-B68D56843727}" dt="2023-09-26T23:18:30.282" v="3"/>
      <pc:docMkLst>
        <pc:docMk/>
      </pc:docMkLst>
      <pc:sldChg chg="ord">
        <pc:chgData name="Jorge Lopez" userId="de523948-0a37-4855-b48b-ebfd2c5eb591" providerId="ADAL" clId="{B2052BD9-491A-4C0A-ADF3-B68D56843727}" dt="2023-09-26T23:18:30.282" v="3"/>
        <pc:sldMkLst>
          <pc:docMk/>
          <pc:sldMk cId="1789749506" sldId="2147478920"/>
        </pc:sldMkLst>
      </pc:sldChg>
    </pc:docChg>
  </pc:docChgLst>
  <pc:docChgLst>
    <pc:chgData name="Jorge Lopez" userId="de523948-0a37-4855-b48b-ebfd2c5eb591" providerId="ADAL" clId="{F78EA752-B057-46ED-B7C0-C79787A8F296}"/>
    <pc:docChg chg="delSld modSection">
      <pc:chgData name="Jorge Lopez" userId="de523948-0a37-4855-b48b-ebfd2c5eb591" providerId="ADAL" clId="{F78EA752-B057-46ED-B7C0-C79787A8F296}" dt="2024-01-24T16:51:46.998" v="2" actId="47"/>
      <pc:docMkLst>
        <pc:docMk/>
      </pc:docMkLst>
      <pc:sldChg chg="del">
        <pc:chgData name="Jorge Lopez" userId="de523948-0a37-4855-b48b-ebfd2c5eb591" providerId="ADAL" clId="{F78EA752-B057-46ED-B7C0-C79787A8F296}" dt="2024-01-24T16:51:44.791" v="1" actId="47"/>
        <pc:sldMkLst>
          <pc:docMk/>
          <pc:sldMk cId="2359578040" sldId="2147478919"/>
        </pc:sldMkLst>
      </pc:sldChg>
      <pc:sldChg chg="del">
        <pc:chgData name="Jorge Lopez" userId="de523948-0a37-4855-b48b-ebfd2c5eb591" providerId="ADAL" clId="{F78EA752-B057-46ED-B7C0-C79787A8F296}" dt="2024-01-24T16:51:46.998" v="2" actId="47"/>
        <pc:sldMkLst>
          <pc:docMk/>
          <pc:sldMk cId="1789749506" sldId="2147478920"/>
        </pc:sldMkLst>
      </pc:sldChg>
      <pc:sldChg chg="del">
        <pc:chgData name="Jorge Lopez" userId="de523948-0a37-4855-b48b-ebfd2c5eb591" providerId="ADAL" clId="{F78EA752-B057-46ED-B7C0-C79787A8F296}" dt="2024-01-24T16:35:43" v="0" actId="47"/>
        <pc:sldMkLst>
          <pc:docMk/>
          <pc:sldMk cId="1142991816" sldId="21474811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r>
            <a:rPr lang="en-US"/>
            <a:t>Send Teams notification </a:t>
          </a:r>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r>
            <a:rPr lang="en-US" b="0" i="0"/>
            <a:t>Get user information from other applications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r>
            <a:rPr lang="en-US"/>
            <a:t>Creating a set of tasks in Microsoft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r>
            <a:rPr lang="en-US" b="0" i="0"/>
            <a:t>Generate a T</a:t>
          </a:r>
          <a:r>
            <a:rPr lang="en-US"/>
            <a:t>AP </a:t>
          </a:r>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Send custom email Notifications</a:t>
          </a:r>
          <a:endParaRPr lang="en-US" sz="28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Send Teams notification </a:t>
          </a:r>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Get user information from other applications  </a:t>
          </a:r>
          <a:endParaRPr lang="en-US" sz="28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Creating a set of tasks in Microsoft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Generate a T</a:t>
          </a:r>
          <a:r>
            <a:rPr lang="en-US" sz="2800" kern="1200"/>
            <a:t>AP </a:t>
          </a: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1/24/2024 11:51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1/24/2024 11:50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self-service-sign-up-overvie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1793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70577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1/24/2024 11:50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47</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54</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06D6C-330C-4A5B-B08F-4DD3CAB758DD}" type="slidenum">
              <a:rPr lang="en-US" smtClean="0"/>
              <a:t>57</a:t>
            </a:fld>
            <a:endParaRPr lang="en-US"/>
          </a:p>
        </p:txBody>
      </p:sp>
    </p:spTree>
    <p:extLst>
      <p:ext uri="{BB962C8B-B14F-4D97-AF65-F5344CB8AC3E}">
        <p14:creationId xmlns:p14="http://schemas.microsoft.com/office/powerpoint/2010/main" val="406920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417675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a:t>
            </a:r>
            <a:r>
              <a:rPr lang="en-US" sz="1800" u="sng" err="1">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Entra</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users by managing your joiner, mover, and leaver lifecycle processes. With LCW, you can leverage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12</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a:cs typeface="Segoe UI"/>
              </a:rPr>
              <a:t>B2B collaboration</a:t>
            </a:r>
            <a:r>
              <a:rPr lang="en-US" b="0" i="0">
                <a:solidFill>
                  <a:srgbClr val="171717"/>
                </a:solidFill>
                <a:effectLst/>
                <a:latin typeface="Segoe UI"/>
                <a:cs typeface="Segoe UI"/>
              </a:rPr>
              <a:t> - Collaborate with external users by letting them use their preferred identity to sign in to your Microsoft applications or other enterprise applications (SaaS apps, custom-developed apps, etc.). B2B collaboration users are represented in your directory, typically as guest users.</a:t>
            </a:r>
          </a:p>
          <a:p>
            <a:endParaRPr lang="en-US">
              <a:cs typeface="Calibri"/>
            </a:endParaRPr>
          </a:p>
          <a:p>
            <a:r>
              <a:rPr lang="en-US">
                <a:cs typeface="Calibri"/>
              </a:rPr>
              <a:t>Users can either be invited or self-service onboard to your directory.</a:t>
            </a:r>
          </a:p>
        </p:txBody>
      </p:sp>
      <p:sp>
        <p:nvSpPr>
          <p:cNvPr id="4" name="Slide Number Placeholder 3"/>
          <p:cNvSpPr>
            <a:spLocks noGrp="1"/>
          </p:cNvSpPr>
          <p:nvPr>
            <p:ph type="sldNum" sz="quarter" idx="5"/>
          </p:nvPr>
        </p:nvSpPr>
        <p:spPr/>
        <p:txBody>
          <a:bodyPr/>
          <a:lstStyle/>
          <a:p>
            <a:fld id="{07EB0A56-4E20-4981-B9AA-D71F01E14535}" type="slidenum">
              <a:rPr lang="en-US" smtClean="0"/>
              <a:t>14</a:t>
            </a:fld>
            <a:endParaRPr lang="en-US"/>
          </a:p>
        </p:txBody>
      </p:sp>
    </p:spTree>
    <p:extLst>
      <p:ext uri="{BB962C8B-B14F-4D97-AF65-F5344CB8AC3E}">
        <p14:creationId xmlns:p14="http://schemas.microsoft.com/office/powerpoint/2010/main" val="77445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entitlement management? - Azure AD | Microsoft Docs</a:t>
            </a:r>
            <a:endParaRPr lang="en-US"/>
          </a:p>
        </p:txBody>
      </p:sp>
      <p:sp>
        <p:nvSpPr>
          <p:cNvPr id="4" name="Slide Number Placeholder 3"/>
          <p:cNvSpPr>
            <a:spLocks noGrp="1"/>
          </p:cNvSpPr>
          <p:nvPr>
            <p:ph type="sldNum" sz="quarter" idx="5"/>
          </p:nvPr>
        </p:nvSpPr>
        <p:spPr/>
        <p:txBody>
          <a:bodyPr/>
          <a:lstStyle/>
          <a:p>
            <a:fld id="{15DC92B8-C064-4460-8840-4BD480BB1460}" type="slidenum">
              <a:rPr lang="en-US" smtClean="0"/>
              <a:t>15</a:t>
            </a:fld>
            <a:endParaRPr lang="en-US"/>
          </a:p>
        </p:txBody>
      </p:sp>
    </p:spTree>
    <p:extLst>
      <p:ext uri="{BB962C8B-B14F-4D97-AF65-F5344CB8AC3E}">
        <p14:creationId xmlns:p14="http://schemas.microsoft.com/office/powerpoint/2010/main" val="79085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Self-service sign-up for External Identities - Azure AD | Microsoft Docs</a:t>
            </a:r>
            <a:endParaRPr lang="en-US"/>
          </a:p>
        </p:txBody>
      </p:sp>
      <p:sp>
        <p:nvSpPr>
          <p:cNvPr id="4" name="Slide Number Placeholder 3"/>
          <p:cNvSpPr>
            <a:spLocks noGrp="1"/>
          </p:cNvSpPr>
          <p:nvPr>
            <p:ph type="sldNum" sz="quarter" idx="5"/>
          </p:nvPr>
        </p:nvSpPr>
        <p:spPr/>
        <p:txBody>
          <a:bodyPr/>
          <a:lstStyle/>
          <a:p>
            <a:fld id="{15DC92B8-C064-4460-8840-4BD480BB1460}" type="slidenum">
              <a:rPr lang="en-US" smtClean="0"/>
              <a:t>16</a:t>
            </a:fld>
            <a:endParaRPr lang="en-US"/>
          </a:p>
        </p:txBody>
      </p:sp>
    </p:spTree>
    <p:extLst>
      <p:ext uri="{BB962C8B-B14F-4D97-AF65-F5344CB8AC3E}">
        <p14:creationId xmlns:p14="http://schemas.microsoft.com/office/powerpoint/2010/main" val="130920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359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 picture speaks 1,000 words: ID Governance dashboard</a:t>
            </a:r>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a:t>Visual report of the organization’s identity governance posture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790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779442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045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31509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1/24/2024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2876701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6486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402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1/24/2024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3184178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217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051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3856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869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324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96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721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138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9583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 id="2147485243" r:id="rId9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8" Type="http://schemas.openxmlformats.org/officeDocument/2006/relationships/hyperlink" Target="https://techcommunity.microsoft.com/t5/microsoft-entra-azure-ad-blog/microsoft-entra-id-governance-introduces-two-new-features-in/ba-p/2466930"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12" Type="http://schemas.openxmlformats.org/officeDocument/2006/relationships/hyperlink" Target="https://learn.microsoft.com/en-us/azure/active-directory/governance/licensing-fundamentals#features-by-licens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entitlement-management-access-package-manage-lifecycle" TargetMode="External"/><Relationship Id="rId11" Type="http://schemas.openxmlformats.org/officeDocument/2006/relationships/hyperlink" Target="https://learn.microsoft.com/en-us/azure/active-directory/governance/governance-dashboard" TargetMode="External"/><Relationship Id="rId5" Type="http://schemas.openxmlformats.org/officeDocument/2006/relationships/hyperlink" Target="https://learn.microsoft.com/en-us/azure/active-directory/governance/entitlement-management-access-package-auto-assignment-policy" TargetMode="External"/><Relationship Id="rId10" Type="http://schemas.openxmlformats.org/officeDocument/2006/relationships/hyperlink" Target="https://learn.microsoft.com/en-us/azure/active-directory/governance/create-access-review-pim-for-groups"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azure/active-directory/governance/review-recommendations-access-reviews#user-to-group-affilia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55.png"/><Relationship Id="rId1" Type="http://schemas.openxmlformats.org/officeDocument/2006/relationships/slideLayout" Target="../slideLayouts/slideLayout83.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jpeg"/><Relationship Id="rId10" Type="http://schemas.openxmlformats.org/officeDocument/2006/relationships/image" Target="../media/image49.pn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jpe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Layout" Target="../slideLayouts/slideLayout2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zure/active-directory/governance/entitlement-management-access-package-settings" TargetMode="External"/><Relationship Id="rId3" Type="http://schemas.openxmlformats.org/officeDocument/2006/relationships/hyperlink" Target="https://learn.microsoft.com/en-us/azure/active-directory/governance/entitlement-management-external-users#settings-for-external-users"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2" Type="http://schemas.openxmlformats.org/officeDocument/2006/relationships/hyperlink" Target="https://learn.microsoft.com/en-us/azure/active-directory/governance/entitlement-management-organization#add-a-connected-organization" TargetMode="Externa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entitlement-management-verified-id-settings#create-an-access-package-with-verified-id-requirements" TargetMode="External"/><Relationship Id="rId5" Type="http://schemas.openxmlformats.org/officeDocument/2006/relationships/hyperlink" Target="https://learn.microsoft.com/en-us/azure/active-directory/governance/entitlement-management-access-package-edit#change-the-hidden-setting" TargetMode="External"/><Relationship Id="rId4" Type="http://schemas.openxmlformats.org/officeDocument/2006/relationships/hyperlink" Target="https://learn.microsoft.com/en-us/azure/active-directory/governance/entitlement-management-access-package-create#allow-users-not-in-your-directory-to-request-the-access-package" TargetMode="External"/><Relationship Id="rId9" Type="http://schemas.openxmlformats.org/officeDocument/2006/relationships/hyperlink" Target="https://learn.microsoft.com/en-us/azure/active-directory/governance/entitlement-management-external-users#enable-catalog-for-external-user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2.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manage-lifecycle#manage-guest-user-lifecycle-in-the-azure-portal"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emf"/><Relationship Id="rId7" Type="http://schemas.openxmlformats.org/officeDocument/2006/relationships/image" Target="../media/image83.sv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82.png"/><Relationship Id="rId5" Type="http://schemas.openxmlformats.org/officeDocument/2006/relationships/image" Target="../media/image81.svg"/><Relationship Id="rId10" Type="http://schemas.openxmlformats.org/officeDocument/2006/relationships/image" Target="../media/image86.emf"/><Relationship Id="rId4" Type="http://schemas.openxmlformats.org/officeDocument/2006/relationships/image" Target="../media/image80.png"/><Relationship Id="rId9" Type="http://schemas.openxmlformats.org/officeDocument/2006/relationships/image" Target="../media/image85.sv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88.emf"/></Relationships>
</file>

<file path=ppt/slides/_rels/slide4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4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6.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slides/_rels/slide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18" Type="http://schemas.openxmlformats.org/officeDocument/2006/relationships/image" Target="../media/image120.sv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17" Type="http://schemas.openxmlformats.org/officeDocument/2006/relationships/image" Target="../media/image119.png"/><Relationship Id="rId2" Type="http://schemas.openxmlformats.org/officeDocument/2006/relationships/notesSlide" Target="../notesSlides/notesSlide17.xml"/><Relationship Id="rId16" Type="http://schemas.openxmlformats.org/officeDocument/2006/relationships/image" Target="../media/image118.png"/><Relationship Id="rId20" Type="http://schemas.openxmlformats.org/officeDocument/2006/relationships/hyperlink" Target="https://microsofteur-my.sharepoint.com/personal/beathawe_microsoft_com/_layouts/15/stream.aspx?id=%2Fpersonal%2Fbeathawe%5Fmicrosoft%5Fcom%2FDocuments%2FFY24%2FIAM%20BU%20Work%20%2D%2050%20Percent%2FIGA%20%2D%20ML%2Dassisted%20Access%20Reviews%2FExports%2FAR%20User%2Dto%2Dgroup%20affiliation%20Demo%2Emp4&amp;referrer=Teams%2ETEAMS%2DELECTRON&amp;referrerScenario=teams%5Fns%2Dbim&amp;ga=1" TargetMode="External"/><Relationship Id="rId1" Type="http://schemas.openxmlformats.org/officeDocument/2006/relationships/slideLayout" Target="../slideLayouts/slideLayout26.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svg"/><Relationship Id="rId10" Type="http://schemas.openxmlformats.org/officeDocument/2006/relationships/image" Target="../media/image112.svg"/><Relationship Id="rId19" Type="http://schemas.openxmlformats.org/officeDocument/2006/relationships/hyperlink" Target="https://teams.microsoft.com/l/message/19:76f137459d904615bfccca62f1ad0e4e@thread.tacv2/1691772527654?tenantId=72f988bf-86f1-41af-91ab-2d7cd011db47&amp;groupId=cb53fe14-ebbe-41e7-ae4c-79798117dac3&amp;parentMessageId=1690819874324&amp;teamName=CxE%20IAM%20BU%20v-team&amp;channelName=AskEntra%20Requests%20-%20IAM%20BU%20CxE&amp;createdTime=1691772527654" TargetMode="External"/><Relationship Id="rId4" Type="http://schemas.openxmlformats.org/officeDocument/2006/relationships/image" Target="../media/image106.svg"/><Relationship Id="rId9" Type="http://schemas.openxmlformats.org/officeDocument/2006/relationships/image" Target="../media/image111.png"/><Relationship Id="rId14" Type="http://schemas.openxmlformats.org/officeDocument/2006/relationships/image" Target="../media/image116.svg"/></Relationships>
</file>

<file path=ppt/slides/_rels/slide56.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21.png"/><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23.png"/></Relationships>
</file>

<file path=ppt/slides/_rels/slide5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6.xml"/></Relationships>
</file>

<file path=ppt/slides/_rels/slide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slideLayout" Target="../slideLayouts/slideLayout89.xml"/></Relationships>
</file>

<file path=ppt/slides/_rels/slide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5.xml"/></Relationships>
</file>

<file path=ppt/slides/_rels/slide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90.xml"/></Relationships>
</file>

<file path=ppt/slides/_rels/slide6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91.xml"/></Relationships>
</file>

<file path=ppt/slides/_rels/slide69.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9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93.xml"/></Relationships>
</file>

<file path=ppt/slides/_rels/slide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94.xml"/></Relationships>
</file>

<file path=ppt/slides/_rels/slide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5.xml"/></Relationships>
</file>

<file path=ppt/slides/_rels/slide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240072"/>
            <a:ext cx="6359526" cy="250903"/>
          </a:xfrm>
        </p:spPr>
        <p:txBody>
          <a:bodyPr/>
          <a:lstStyle/>
          <a:p>
            <a:r>
              <a:rPr lang="en-US" sz="1800"/>
              <a:t>Microsoft </a:t>
            </a:r>
            <a:r>
              <a:rPr lang="en-US" sz="1800" err="1"/>
              <a:t>Entra</a:t>
            </a:r>
            <a:r>
              <a:rPr lang="en-US" sz="18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1861783"/>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a:p>
            <a:endParaRPr lang="en-US"/>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5: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32173"/>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a:t>
                      </a:r>
                      <a:r>
                        <a:rPr lang="en-US" sz="1600" noProof="0" err="1"/>
                        <a:t>Entra</a:t>
                      </a:r>
                      <a:r>
                        <a:rPr lang="en-US" sz="1600" noProof="0"/>
                        <a:t>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3">
            <a:extLst>
              <a:ext uri="{FF2B5EF4-FFF2-40B4-BE49-F238E27FC236}">
                <a16:creationId xmlns:a16="http://schemas.microsoft.com/office/drawing/2014/main" id="{E4B7B945-E6BC-2C8C-F48D-EC9B0E64706B}"/>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7" name="TextBox 12">
            <a:extLst>
              <a:ext uri="{FF2B5EF4-FFF2-40B4-BE49-F238E27FC236}">
                <a16:creationId xmlns:a16="http://schemas.microsoft.com/office/drawing/2014/main" id="{2B80CCAB-8C44-167F-0EA7-2E00F8AC8FB3}"/>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9" name="TextBox 23">
            <a:extLst>
              <a:ext uri="{FF2B5EF4-FFF2-40B4-BE49-F238E27FC236}">
                <a16:creationId xmlns:a16="http://schemas.microsoft.com/office/drawing/2014/main" id="{F57A13A1-72F0-8E0B-8456-D80A4A6CB92B}"/>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10" name="TextBox 23">
            <a:extLst>
              <a:ext uri="{FF2B5EF4-FFF2-40B4-BE49-F238E27FC236}">
                <a16:creationId xmlns:a16="http://schemas.microsoft.com/office/drawing/2014/main" id="{A73FE524-AC2C-3987-47E4-6470E69445C2}"/>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12" name="TextBox 12">
            <a:extLst>
              <a:ext uri="{FF2B5EF4-FFF2-40B4-BE49-F238E27FC236}">
                <a16:creationId xmlns:a16="http://schemas.microsoft.com/office/drawing/2014/main" id="{3C30605E-F836-A20A-EC3B-43987CBE1F2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0" name="TextBox 23">
            <a:extLst>
              <a:ext uri="{FF2B5EF4-FFF2-40B4-BE49-F238E27FC236}">
                <a16:creationId xmlns:a16="http://schemas.microsoft.com/office/drawing/2014/main" id="{10045B30-DE1E-4218-FE8B-AF4552F2A020}"/>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5" name="TextBox 12">
            <a:extLst>
              <a:ext uri="{FF2B5EF4-FFF2-40B4-BE49-F238E27FC236}">
                <a16:creationId xmlns:a16="http://schemas.microsoft.com/office/drawing/2014/main" id="{1EF77C29-7566-6882-5A50-64EC9C1375F5}"/>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5F213B49-77EA-CBC7-7C98-D72949334DEF}"/>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A731677C-9031-86F6-110C-2931D44DF90D}"/>
              </a:ext>
            </a:extLst>
          </p:cNvPr>
          <p:cNvCxnSpPr>
            <a:cxnSpLocks/>
            <a:stCxn id="35" idx="6"/>
          </p:cNvCxnSpPr>
          <p:nvPr/>
        </p:nvCxnSpPr>
        <p:spPr>
          <a:xfrm>
            <a:off x="785858" y="2130475"/>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5C8E13BA-7FE0-9B69-F357-AB56B44FE49A}"/>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25AEFA36-2050-4956-DBEF-4E2A1ACA9BDE}"/>
              </a:ext>
            </a:extLst>
          </p:cNvPr>
          <p:cNvSpPr/>
          <p:nvPr/>
        </p:nvSpPr>
        <p:spPr bwMode="auto">
          <a:xfrm>
            <a:off x="7951111" y="203490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4D29022A-F33C-7FA2-87E0-49E2E02593EC}"/>
              </a:ext>
            </a:extLst>
          </p:cNvPr>
          <p:cNvSpPr/>
          <p:nvPr/>
        </p:nvSpPr>
        <p:spPr bwMode="auto">
          <a:xfrm>
            <a:off x="11041890" y="1963486"/>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9B836980-7E3F-2232-860C-1AE4DFA47835}"/>
              </a:ext>
            </a:extLst>
          </p:cNvPr>
          <p:cNvSpPr/>
          <p:nvPr/>
        </p:nvSpPr>
        <p:spPr bwMode="auto">
          <a:xfrm>
            <a:off x="2589127" y="205343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C0E1B0EA-4469-41C8-5975-E951D0CAB4DA}"/>
              </a:ext>
            </a:extLst>
          </p:cNvPr>
          <p:cNvSpPr/>
          <p:nvPr/>
        </p:nvSpPr>
        <p:spPr bwMode="auto">
          <a:xfrm>
            <a:off x="4127353" y="205950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814CCF9B-C7B0-7A59-F519-BDEA3D179792}"/>
              </a:ext>
            </a:extLst>
          </p:cNvPr>
          <p:cNvCxnSpPr>
            <a:cxnSpLocks/>
            <a:stCxn id="44" idx="6"/>
            <a:endCxn id="37" idx="2"/>
          </p:cNvCxnSpPr>
          <p:nvPr/>
        </p:nvCxnSpPr>
        <p:spPr>
          <a:xfrm flipV="1">
            <a:off x="9722205" y="2119441"/>
            <a:ext cx="1319685" cy="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68430D08-427E-ACB9-69CF-947B5AD60B7F}"/>
              </a:ext>
            </a:extLst>
          </p:cNvPr>
          <p:cNvSpPr/>
          <p:nvPr/>
        </p:nvSpPr>
        <p:spPr bwMode="auto">
          <a:xfrm>
            <a:off x="5912705" y="2045939"/>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5A6425B6-4559-7485-CC1B-6DA3506CCCB9}"/>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E6335A74-393B-A5A2-1ECD-60D0458AD139}"/>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0B36BAD7-7BCF-0FCA-35B7-3B580C3FDFE3}"/>
              </a:ext>
            </a:extLst>
          </p:cNvPr>
          <p:cNvSpPr/>
          <p:nvPr/>
        </p:nvSpPr>
        <p:spPr bwMode="auto">
          <a:xfrm>
            <a:off x="9551799" y="203081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995F2675-55F8-39CE-BE7B-6487D52E6FAA}"/>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93FB9E1D-9DFC-5D6E-C672-87230DFBA7F6}"/>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2977B41A-AFE5-ABDF-6421-40E7B329707C}"/>
              </a:ext>
            </a:extLst>
          </p:cNvPr>
          <p:cNvCxnSpPr>
            <a:cxnSpLocks/>
            <a:stCxn id="38" idx="6"/>
            <a:endCxn id="39" idx="2"/>
          </p:cNvCxnSpPr>
          <p:nvPr/>
        </p:nvCxnSpPr>
        <p:spPr>
          <a:xfrm>
            <a:off x="2759533" y="2142064"/>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182F3CDA-5A6D-C28C-5B3C-078985E61C46}"/>
              </a:ext>
            </a:extLst>
          </p:cNvPr>
          <p:cNvCxnSpPr>
            <a:cxnSpLocks/>
            <a:endCxn id="41" idx="2"/>
          </p:cNvCxnSpPr>
          <p:nvPr/>
        </p:nvCxnSpPr>
        <p:spPr>
          <a:xfrm flipV="1">
            <a:off x="4275926" y="2134569"/>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2">
            <a:extLst>
              <a:ext uri="{FF2B5EF4-FFF2-40B4-BE49-F238E27FC236}">
                <a16:creationId xmlns:a16="http://schemas.microsoft.com/office/drawing/2014/main" id="{A669DAF4-587F-3885-462B-BA69D02C6BE9}"/>
              </a:ext>
            </a:extLst>
          </p:cNvPr>
          <p:cNvCxnSpPr>
            <a:cxnSpLocks/>
            <a:endCxn id="36" idx="2"/>
          </p:cNvCxnSpPr>
          <p:nvPr/>
        </p:nvCxnSpPr>
        <p:spPr>
          <a:xfrm flipV="1">
            <a:off x="6076832" y="2123535"/>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2">
            <a:extLst>
              <a:ext uri="{FF2B5EF4-FFF2-40B4-BE49-F238E27FC236}">
                <a16:creationId xmlns:a16="http://schemas.microsoft.com/office/drawing/2014/main" id="{C6B66F4E-F7E2-2882-872C-87C3818120D8}"/>
              </a:ext>
            </a:extLst>
          </p:cNvPr>
          <p:cNvCxnSpPr>
            <a:cxnSpLocks/>
            <a:stCxn id="36" idx="6"/>
            <a:endCxn id="44" idx="2"/>
          </p:cNvCxnSpPr>
          <p:nvPr/>
        </p:nvCxnSpPr>
        <p:spPr>
          <a:xfrm flipV="1">
            <a:off x="8121517" y="2119442"/>
            <a:ext cx="1430282" cy="409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880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629903" y="2649176"/>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5" name="TextBox 23">
            <a:extLst>
              <a:ext uri="{FF2B5EF4-FFF2-40B4-BE49-F238E27FC236}">
                <a16:creationId xmlns:a16="http://schemas.microsoft.com/office/drawing/2014/main" id="{CB2D7BCC-2793-191D-8A50-91B0465D7B08}"/>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6" name="TextBox 12">
            <a:extLst>
              <a:ext uri="{FF2B5EF4-FFF2-40B4-BE49-F238E27FC236}">
                <a16:creationId xmlns:a16="http://schemas.microsoft.com/office/drawing/2014/main" id="{4D389DFD-46E3-7046-C278-BD29C0117845}"/>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21" name="TextBox 23">
            <a:extLst>
              <a:ext uri="{FF2B5EF4-FFF2-40B4-BE49-F238E27FC236}">
                <a16:creationId xmlns:a16="http://schemas.microsoft.com/office/drawing/2014/main" id="{8F770066-C92F-EF4C-E2BA-23A307007237}"/>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22" name="TextBox 23">
            <a:extLst>
              <a:ext uri="{FF2B5EF4-FFF2-40B4-BE49-F238E27FC236}">
                <a16:creationId xmlns:a16="http://schemas.microsoft.com/office/drawing/2014/main" id="{C851EE23-681D-EC0B-C446-5389638DB129}"/>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24" name="TextBox 12">
            <a:extLst>
              <a:ext uri="{FF2B5EF4-FFF2-40B4-BE49-F238E27FC236}">
                <a16:creationId xmlns:a16="http://schemas.microsoft.com/office/drawing/2014/main" id="{208DC3EF-2B39-A931-4CAF-4E13EA9B65C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5" name="TextBox 23">
            <a:extLst>
              <a:ext uri="{FF2B5EF4-FFF2-40B4-BE49-F238E27FC236}">
                <a16:creationId xmlns:a16="http://schemas.microsoft.com/office/drawing/2014/main" id="{295AEF76-0E71-8ABD-656D-6ACA2A80CB32}"/>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6" name="TextBox 12">
            <a:extLst>
              <a:ext uri="{FF2B5EF4-FFF2-40B4-BE49-F238E27FC236}">
                <a16:creationId xmlns:a16="http://schemas.microsoft.com/office/drawing/2014/main" id="{F9BE50AC-66BC-BAE3-EF7F-C4DA325B5F54}"/>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28" name="TextBox 12">
            <a:extLst>
              <a:ext uri="{FF2B5EF4-FFF2-40B4-BE49-F238E27FC236}">
                <a16:creationId xmlns:a16="http://schemas.microsoft.com/office/drawing/2014/main" id="{4B9A0AC8-B837-484B-FB3A-0E5D9B6C8EA4}"/>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29" name="Gerade Verbindung mit Pfeil 2">
            <a:extLst>
              <a:ext uri="{FF2B5EF4-FFF2-40B4-BE49-F238E27FC236}">
                <a16:creationId xmlns:a16="http://schemas.microsoft.com/office/drawing/2014/main" id="{9C483300-3769-60D8-F322-045FF7160979}"/>
              </a:ext>
            </a:extLst>
          </p:cNvPr>
          <p:cNvCxnSpPr>
            <a:cxnSpLocks/>
            <a:stCxn id="30" idx="6"/>
            <a:endCxn id="32" idx="2"/>
          </p:cNvCxnSpPr>
          <p:nvPr/>
        </p:nvCxnSpPr>
        <p:spPr>
          <a:xfrm flipV="1">
            <a:off x="785858" y="2119441"/>
            <a:ext cx="10256032" cy="1103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Ellipse 4">
            <a:extLst>
              <a:ext uri="{FF2B5EF4-FFF2-40B4-BE49-F238E27FC236}">
                <a16:creationId xmlns:a16="http://schemas.microsoft.com/office/drawing/2014/main" id="{1585DE6B-A1FA-43B1-9B7F-13F5BCDF2DB3}"/>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Ellipse 40">
            <a:extLst>
              <a:ext uri="{FF2B5EF4-FFF2-40B4-BE49-F238E27FC236}">
                <a16:creationId xmlns:a16="http://schemas.microsoft.com/office/drawing/2014/main" id="{C8DEF54C-C653-D1CC-DA07-BDE225F0AEF4}"/>
              </a:ext>
            </a:extLst>
          </p:cNvPr>
          <p:cNvSpPr/>
          <p:nvPr/>
        </p:nvSpPr>
        <p:spPr bwMode="auto">
          <a:xfrm>
            <a:off x="7951111" y="2034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Ellipse 4">
            <a:extLst>
              <a:ext uri="{FF2B5EF4-FFF2-40B4-BE49-F238E27FC236}">
                <a16:creationId xmlns:a16="http://schemas.microsoft.com/office/drawing/2014/main" id="{1C6801BE-9900-DC4C-B2D0-2AA77EA1C8B3}"/>
              </a:ext>
            </a:extLst>
          </p:cNvPr>
          <p:cNvSpPr/>
          <p:nvPr/>
        </p:nvSpPr>
        <p:spPr bwMode="auto">
          <a:xfrm>
            <a:off x="11041890" y="196348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198BB619-6597-5D66-10AB-A8EC46B2FBC8}"/>
              </a:ext>
            </a:extLst>
          </p:cNvPr>
          <p:cNvSpPr/>
          <p:nvPr/>
        </p:nvSpPr>
        <p:spPr bwMode="auto">
          <a:xfrm>
            <a:off x="2589127" y="205343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Ellipse 33">
            <a:extLst>
              <a:ext uri="{FF2B5EF4-FFF2-40B4-BE49-F238E27FC236}">
                <a16:creationId xmlns:a16="http://schemas.microsoft.com/office/drawing/2014/main" id="{1BB0B953-54C2-6251-0394-BD8584C81A5F}"/>
              </a:ext>
            </a:extLst>
          </p:cNvPr>
          <p:cNvSpPr/>
          <p:nvPr/>
        </p:nvSpPr>
        <p:spPr bwMode="auto">
          <a:xfrm>
            <a:off x="4127353" y="20595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33">
            <a:extLst>
              <a:ext uri="{FF2B5EF4-FFF2-40B4-BE49-F238E27FC236}">
                <a16:creationId xmlns:a16="http://schemas.microsoft.com/office/drawing/2014/main" id="{78C40719-7B87-EDC9-BAB9-32FED2A8B69F}"/>
              </a:ext>
            </a:extLst>
          </p:cNvPr>
          <p:cNvSpPr/>
          <p:nvPr/>
        </p:nvSpPr>
        <p:spPr bwMode="auto">
          <a:xfrm>
            <a:off x="5912705" y="204593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12">
            <a:extLst>
              <a:ext uri="{FF2B5EF4-FFF2-40B4-BE49-F238E27FC236}">
                <a16:creationId xmlns:a16="http://schemas.microsoft.com/office/drawing/2014/main" id="{407A3AE3-1F8B-B6FE-456E-8A86BB613C27}"/>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1" name="TextBox 23">
            <a:extLst>
              <a:ext uri="{FF2B5EF4-FFF2-40B4-BE49-F238E27FC236}">
                <a16:creationId xmlns:a16="http://schemas.microsoft.com/office/drawing/2014/main" id="{7BE04080-030C-B9B5-8159-3B2F9B0868A8}"/>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2DFA0B6F-8BFC-33C5-2732-2EA5A9BC2F8E}"/>
              </a:ext>
            </a:extLst>
          </p:cNvPr>
          <p:cNvSpPr/>
          <p:nvPr/>
        </p:nvSpPr>
        <p:spPr bwMode="auto">
          <a:xfrm>
            <a:off x="9551799" y="2030812"/>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57B320B1-A7B9-AE5B-5ED1-9F2CA82431AC}"/>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28C06F62-0AE2-DB48-0A98-25FA439B8279}"/>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nvGraphicFramePr>
        <p:xfrm>
          <a:off x="588263" y="1056097"/>
          <a:ext cx="11279887" cy="472440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100"/>
                        <a:t>Feature</a:t>
                      </a:r>
                      <a:endParaRPr lang="de-DE" sz="1100"/>
                    </a:p>
                  </a:txBody>
                  <a:tcPr/>
                </a:tc>
                <a:tc>
                  <a:txBody>
                    <a:bodyPr/>
                    <a:lstStyle/>
                    <a:p>
                      <a:r>
                        <a:rPr lang="en-GB" sz="1100"/>
                        <a:t>Description</a:t>
                      </a:r>
                      <a:endParaRPr lang="de-DE" sz="1100"/>
                    </a:p>
                  </a:txBody>
                  <a:tcPr/>
                </a:tc>
                <a:tc>
                  <a:txBody>
                    <a:bodyPr/>
                    <a:lstStyle/>
                    <a:p>
                      <a:r>
                        <a:rPr lang="en-US" sz="11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a:t>Governance SKU</a:t>
                      </a:r>
                    </a:p>
                    <a:p>
                      <a:endParaRPr lang="en-US" sz="11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b="0">
                          <a:hlinkClick r:id="rId3"/>
                        </a:rPr>
                        <a:t>Entitlement Management (EM)</a:t>
                      </a:r>
                      <a:endParaRPr lang="de-DE" sz="12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Enables organizations to manage identity and access lifecycle at scale, by automating access request workflows, access assignments, reviews, and expiration.</a:t>
                      </a:r>
                      <a:endParaRPr lang="de-DE"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a:t>General Availability</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200"/>
                        <a:t>No</a:t>
                      </a:r>
                    </a:p>
                  </a:txBody>
                  <a:tcPr/>
                </a:tc>
                <a:extLst>
                  <a:ext uri="{0D108BD9-81ED-4DB2-BD59-A6C34878D82A}">
                    <a16:rowId xmlns:a16="http://schemas.microsoft.com/office/drawing/2014/main" val="1653969059"/>
                  </a:ext>
                </a:extLst>
              </a:tr>
              <a:tr h="234235">
                <a:tc>
                  <a:txBody>
                    <a:bodyPr/>
                    <a:lstStyle/>
                    <a:p>
                      <a:r>
                        <a:rPr lang="en-GB" sz="1200" b="0">
                          <a:hlinkClick r:id="rId4"/>
                        </a:rPr>
                        <a:t>EM + Custom Extensions (Logic Apps)</a:t>
                      </a:r>
                      <a:endParaRPr lang="en-GB" sz="1200" b="0"/>
                    </a:p>
                  </a:txBody>
                  <a:tcPr/>
                </a:tc>
                <a:tc>
                  <a:txBody>
                    <a:bodyPr/>
                    <a:lstStyle/>
                    <a:p>
                      <a:r>
                        <a:rPr lang="en-US" sz="1200" b="0" i="0" kern="1200">
                          <a:solidFill>
                            <a:schemeClr val="tx1"/>
                          </a:solidFill>
                          <a:effectLst/>
                          <a:latin typeface="+mn-lt"/>
                          <a:ea typeface="+mn-ea"/>
                          <a:cs typeface="+mn-cs"/>
                        </a:rPr>
                        <a:t>Logic Apps with entitlement management can expand governance workflows beyond the core entitlement management use cases.</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200" b="0">
                          <a:hlinkClick r:id="rId5"/>
                        </a:rPr>
                        <a:t>EM + Auto assignment policies</a:t>
                      </a:r>
                      <a:endParaRPr lang="en-GB" sz="1200" b="0"/>
                    </a:p>
                  </a:txBody>
                  <a:tcPr/>
                </a:tc>
                <a:tc>
                  <a:txBody>
                    <a:bodyPr/>
                    <a:lstStyle/>
                    <a:p>
                      <a:r>
                        <a:rPr lang="en-US" sz="1200" b="0" i="0" kern="1200">
                          <a:solidFill>
                            <a:schemeClr val="tx1"/>
                          </a:solidFill>
                          <a:effectLst/>
                          <a:latin typeface="+mn-lt"/>
                          <a:ea typeface="+mn-ea"/>
                          <a:cs typeface="+mn-cs"/>
                        </a:rPr>
                        <a:t> Use rules to determine access package assignment based on user properties in Azure Active Directory (Azure AD</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GB" sz="1200" b="0">
                          <a:hlinkClick r:id="rId6"/>
                        </a:rPr>
                        <a:t>EM + Guest Conversion</a:t>
                      </a:r>
                      <a:endParaRPr lang="en-GB" sz="1200" b="0"/>
                    </a:p>
                  </a:txBody>
                  <a:tcPr/>
                </a:tc>
                <a:tc>
                  <a:txBody>
                    <a:bodyPr/>
                    <a:lstStyle/>
                    <a:p>
                      <a:r>
                        <a:rPr lang="en-US" sz="1200" b="0" i="0" kern="1200">
                          <a:solidFill>
                            <a:schemeClr val="tx1"/>
                          </a:solidFill>
                          <a:effectLst/>
                          <a:latin typeface="+mn-lt"/>
                          <a:ea typeface="+mn-ea"/>
                          <a:cs typeface="+mn-cs"/>
                        </a:rPr>
                        <a:t>Convert ungoverned users to be governed  </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1769060835"/>
                  </a:ext>
                </a:extLst>
              </a:tr>
              <a:tr h="234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hlinkClick r:id="rId7"/>
                        </a:rPr>
                        <a:t>EM Invite + Assign Any</a:t>
                      </a:r>
                      <a:endParaRPr lang="en-GB" sz="1200" b="0"/>
                    </a:p>
                    <a:p>
                      <a:endParaRPr lang="en-GB" sz="1200" b="0"/>
                    </a:p>
                  </a:txBody>
                  <a:tcPr/>
                </a:tc>
                <a:tc>
                  <a:txBody>
                    <a:bodyPr/>
                    <a:lstStyle/>
                    <a:p>
                      <a:r>
                        <a:rPr lang="en-US" sz="1200" b="0" i="0" kern="1200">
                          <a:solidFill>
                            <a:schemeClr val="tx1"/>
                          </a:solidFill>
                          <a:effectLst/>
                          <a:latin typeface="+mn-lt"/>
                          <a:ea typeface="+mn-ea"/>
                          <a:cs typeface="+mn-cs"/>
                        </a:rPr>
                        <a:t>Allows to directly assign external users to an access package to make collaborating with partners easier.</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txBody>
                  <a:tcPr/>
                </a:tc>
                <a:extLst>
                  <a:ext uri="{0D108BD9-81ED-4DB2-BD59-A6C34878D82A}">
                    <a16:rowId xmlns:a16="http://schemas.microsoft.com/office/drawing/2014/main" val="3021730542"/>
                  </a:ext>
                </a:extLst>
              </a:tr>
              <a:tr h="234235">
                <a:tc>
                  <a:txBody>
                    <a:bodyPr/>
                    <a:lstStyle/>
                    <a:p>
                      <a:r>
                        <a:rPr lang="en-US" sz="1200" b="0" u="sng" kern="1200">
                          <a:solidFill>
                            <a:schemeClr val="tx1"/>
                          </a:solidFill>
                          <a:effectLst/>
                          <a:latin typeface="+mn-lt"/>
                          <a:ea typeface="+mn-ea"/>
                          <a:cs typeface="+mn-cs"/>
                          <a:hlinkClick r:id="rId8"/>
                        </a:rPr>
                        <a:t>AR - Inactive Users</a:t>
                      </a:r>
                      <a:br>
                        <a:rPr lang="en-US" sz="1200" b="0" u="sng" kern="1200">
                          <a:solidFill>
                            <a:schemeClr val="tx1"/>
                          </a:solidFill>
                          <a:effectLst/>
                          <a:latin typeface="+mn-lt"/>
                          <a:ea typeface="+mn-ea"/>
                          <a:cs typeface="+mn-cs"/>
                        </a:rPr>
                      </a:br>
                      <a:endParaRPr lang="de-DE" sz="1200" b="0"/>
                    </a:p>
                  </a:txBody>
                  <a:tcPr/>
                </a:tc>
                <a:tc>
                  <a:txBody>
                    <a:bodyPr/>
                    <a:lstStyle/>
                    <a:p>
                      <a:r>
                        <a:rPr lang="en-US" sz="1200" b="0" i="0" kern="1200">
                          <a:solidFill>
                            <a:schemeClr val="tx1"/>
                          </a:solidFill>
                          <a:effectLst/>
                          <a:latin typeface="+mn-lt"/>
                          <a:ea typeface="+mn-ea"/>
                          <a:cs typeface="+mn-cs"/>
                        </a:rPr>
                        <a:t>Review and address stale accounts that haven’t been active for a specified period on a regular basis.</a:t>
                      </a:r>
                      <a:endParaRPr lang="de-DE" sz="12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General Availability</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052835761"/>
                  </a:ext>
                </a:extLst>
              </a:tr>
              <a:tr h="234235">
                <a:tc>
                  <a:txBody>
                    <a:bodyPr/>
                    <a:lstStyle/>
                    <a:p>
                      <a:r>
                        <a:rPr lang="en-US" sz="1200" b="0" u="sng" kern="1200">
                          <a:solidFill>
                            <a:schemeClr val="tx1"/>
                          </a:solidFill>
                          <a:effectLst/>
                          <a:latin typeface="+mn-lt"/>
                          <a:ea typeface="+mn-ea"/>
                          <a:cs typeface="+mn-cs"/>
                          <a:hlinkClick r:id="rId9"/>
                        </a:rPr>
                        <a:t>AR - Machine learning assisted access certifications and reviews</a:t>
                      </a:r>
                      <a:endParaRPr lang="de-DE" sz="1200" b="0"/>
                    </a:p>
                  </a:txBody>
                  <a:tcPr/>
                </a:tc>
                <a:tc>
                  <a:txBody>
                    <a:bodyPr/>
                    <a:lstStyle/>
                    <a:p>
                      <a:r>
                        <a:rPr lang="en-US" sz="12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2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2736606892"/>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hlinkClick r:id="rId10"/>
                        </a:rPr>
                        <a:t>AR - PIM For Groups</a:t>
                      </a:r>
                      <a:endParaRPr lang="en-GB"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Public preview</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569985659"/>
                  </a:ext>
                </a:extLst>
              </a:tr>
              <a:tr h="234235">
                <a:tc>
                  <a:txBody>
                    <a:bodyPr/>
                    <a:lstStyle/>
                    <a:p>
                      <a:r>
                        <a:rPr lang="en-GB" sz="1200" b="0">
                          <a:hlinkClick r:id="rId11"/>
                        </a:rPr>
                        <a:t>Identity Governance Dashboard</a:t>
                      </a:r>
                      <a:endParaRPr lang="en-GB" sz="1200" b="0"/>
                    </a:p>
                  </a:txBody>
                  <a:tcPr/>
                </a:tc>
                <a:tc>
                  <a:txBody>
                    <a:bodyPr/>
                    <a:lstStyle/>
                    <a:p>
                      <a:r>
                        <a:rPr lang="en-US" sz="1200" b="0" i="0" kern="1200">
                          <a:solidFill>
                            <a:schemeClr val="tx1"/>
                          </a:solidFill>
                          <a:effectLst/>
                          <a:latin typeface="+mn-lt"/>
                          <a:ea typeface="+mn-ea"/>
                          <a:cs typeface="+mn-cs"/>
                        </a:rPr>
                        <a:t>Discovers usage information about various Identity Governance &amp; Administration (IGA) features configured in your tenant. </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txBody>
                  <a:tcPr/>
                </a:tc>
                <a:extLst>
                  <a:ext uri="{0D108BD9-81ED-4DB2-BD59-A6C34878D82A}">
                    <a16:rowId xmlns:a16="http://schemas.microsoft.com/office/drawing/2014/main" val="1512870257"/>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12"/>
              </a:rPr>
              <a:t>Microsoft Entra ID Governance licensing 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15779"/>
            <a:ext cx="6495574"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FCDB59-B886-46EA-BEA0-DF4C9E2116B5}"/>
              </a:ext>
            </a:extLst>
          </p:cNvPr>
          <p:cNvSpPr/>
          <p:nvPr/>
        </p:nvSpPr>
        <p:spPr bwMode="auto">
          <a:xfrm>
            <a:off x="7072934" y="1059921"/>
            <a:ext cx="4359765" cy="4525535"/>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2EF58D37-A61E-4D50-88CD-32879566BF93}"/>
              </a:ext>
            </a:extLst>
          </p:cNvPr>
          <p:cNvSpPr>
            <a:spLocks noGrp="1"/>
          </p:cNvSpPr>
          <p:nvPr>
            <p:ph type="title"/>
          </p:nvPr>
        </p:nvSpPr>
        <p:spPr>
          <a:xfrm>
            <a:off x="594360" y="574258"/>
            <a:ext cx="9144000" cy="446084"/>
          </a:xfrm>
        </p:spPr>
        <p:txBody>
          <a:bodyPr/>
          <a:lstStyle/>
          <a:p>
            <a:r>
              <a:rPr lang="en-US" sz="3200"/>
              <a:t>External identities Overview</a:t>
            </a:r>
          </a:p>
        </p:txBody>
      </p:sp>
      <p:pic>
        <p:nvPicPr>
          <p:cNvPr id="9" name="Graphic 96">
            <a:extLst>
              <a:ext uri="{FF2B5EF4-FFF2-40B4-BE49-F238E27FC236}">
                <a16:creationId xmlns:a16="http://schemas.microsoft.com/office/drawing/2014/main" id="{F22C7FE6-95D5-4DB0-BFE4-D36B6D67E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9420" y="1309567"/>
            <a:ext cx="665857" cy="665858"/>
          </a:xfrm>
          <a:prstGeom prst="rect">
            <a:avLst/>
          </a:prstGeom>
        </p:spPr>
      </p:pic>
      <p:grpSp>
        <p:nvGrpSpPr>
          <p:cNvPr id="15" name="Group 14" descr="Direct federation icon">
            <a:extLst>
              <a:ext uri="{FF2B5EF4-FFF2-40B4-BE49-F238E27FC236}">
                <a16:creationId xmlns:a16="http://schemas.microsoft.com/office/drawing/2014/main" id="{A60469AC-639F-4C47-BFA2-AC1E48764057}"/>
              </a:ext>
            </a:extLst>
          </p:cNvPr>
          <p:cNvGrpSpPr/>
          <p:nvPr/>
        </p:nvGrpSpPr>
        <p:grpSpPr>
          <a:xfrm>
            <a:off x="872086" y="4236670"/>
            <a:ext cx="1464305" cy="1206894"/>
            <a:chOff x="759300" y="3500434"/>
            <a:chExt cx="1464305" cy="1621416"/>
          </a:xfrm>
        </p:grpSpPr>
        <p:sp>
          <p:nvSpPr>
            <p:cNvPr id="19" name="Oval 18">
              <a:extLst>
                <a:ext uri="{FF2B5EF4-FFF2-40B4-BE49-F238E27FC236}">
                  <a16:creationId xmlns:a16="http://schemas.microsoft.com/office/drawing/2014/main" id="{D4FFA3F8-6484-46F2-9465-7D03109B4801}"/>
                </a:ext>
              </a:extLst>
            </p:cNvPr>
            <p:cNvSpPr/>
            <p:nvPr/>
          </p:nvSpPr>
          <p:spPr bwMode="auto">
            <a:xfrm>
              <a:off x="846166" y="3500434"/>
              <a:ext cx="1372055" cy="1372055"/>
            </a:xfrm>
            <a:prstGeom prst="ellipse">
              <a:avLst/>
            </a:prstGeom>
            <a:solidFill>
              <a:schemeClr val="bg1">
                <a:lumMod val="85000"/>
              </a:schemeClr>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D0523DBC-0D35-4B3B-A343-F7A116202587}"/>
                </a:ext>
              </a:extLst>
            </p:cNvPr>
            <p:cNvSpPr txBox="1"/>
            <p:nvPr/>
          </p:nvSpPr>
          <p:spPr>
            <a:xfrm>
              <a:off x="759300" y="4875629"/>
              <a:ext cx="65" cy="246221"/>
            </a:xfrm>
            <a:prstGeom prst="rect">
              <a:avLst/>
            </a:prstGeom>
            <a:noFill/>
          </p:spPr>
          <p:txBody>
            <a:bodyPr wrap="none" lIns="0" tIns="0" rIns="0" bIns="0" rtlCol="0">
              <a:spAutoFit/>
            </a:bodyPr>
            <a:lstStyle/>
            <a:p>
              <a:pPr algn="l"/>
              <a:endParaRPr lang="en-US" sz="16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92F54C41-CAA9-4DBF-B310-7B447A868931}"/>
                </a:ext>
              </a:extLst>
            </p:cNvPr>
            <p:cNvSpPr txBox="1"/>
            <p:nvPr/>
          </p:nvSpPr>
          <p:spPr>
            <a:xfrm>
              <a:off x="933148" y="3952822"/>
              <a:ext cx="1290457" cy="578880"/>
            </a:xfrm>
            <a:prstGeom prst="rect">
              <a:avLst/>
            </a:prstGeom>
            <a:noFill/>
          </p:spPr>
          <p:txBody>
            <a:bodyPr wrap="square" lIns="0" tIns="0" rIns="0" bIns="0" rtlCol="0" anchor="t">
              <a:spAutoFit/>
            </a:bodyPr>
            <a:lstStyle/>
            <a:p>
              <a:pPr algn="l"/>
              <a:r>
                <a:rPr lang="en-US" sz="1400">
                  <a:solidFill>
                    <a:schemeClr val="accent1"/>
                  </a:solidFill>
                </a:rPr>
                <a:t>SAML/WS-Fed</a:t>
              </a:r>
            </a:p>
            <a:p>
              <a:pPr algn="ctr"/>
              <a:r>
                <a:rPr lang="en-US" sz="1400">
                  <a:solidFill>
                    <a:schemeClr val="accent1"/>
                  </a:solidFill>
                  <a:cs typeface="Segoe UI"/>
                </a:rPr>
                <a:t>Federation</a:t>
              </a:r>
            </a:p>
          </p:txBody>
        </p:sp>
      </p:grpSp>
      <p:cxnSp>
        <p:nvCxnSpPr>
          <p:cNvPr id="22" name="Straight Arrow Connector 21" descr="Pointing direct federation org to accounts AAD">
            <a:extLst>
              <a:ext uri="{FF2B5EF4-FFF2-40B4-BE49-F238E27FC236}">
                <a16:creationId xmlns:a16="http://schemas.microsoft.com/office/drawing/2014/main" id="{AC1E885A-4F5D-4A73-81D1-C7E0AB5DBF10}"/>
              </a:ext>
              <a:ext uri="{C183D7F6-B498-43B3-948B-1728B52AA6E4}">
                <adec:decorative xmlns:adec="http://schemas.microsoft.com/office/drawing/2017/decorative" val="0"/>
              </a:ext>
            </a:extLst>
          </p:cNvPr>
          <p:cNvCxnSpPr>
            <a:cxnSpLocks/>
          </p:cNvCxnSpPr>
          <p:nvPr/>
        </p:nvCxnSpPr>
        <p:spPr>
          <a:xfrm flipV="1">
            <a:off x="4058399" y="3971005"/>
            <a:ext cx="3514605" cy="11678"/>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grpSp>
        <p:nvGrpSpPr>
          <p:cNvPr id="23" name="Group 22" descr="EOTP connected organization icon">
            <a:extLst>
              <a:ext uri="{FF2B5EF4-FFF2-40B4-BE49-F238E27FC236}">
                <a16:creationId xmlns:a16="http://schemas.microsoft.com/office/drawing/2014/main" id="{834314EA-7548-4419-8A48-3646B99EFAA2}"/>
              </a:ext>
            </a:extLst>
          </p:cNvPr>
          <p:cNvGrpSpPr/>
          <p:nvPr/>
        </p:nvGrpSpPr>
        <p:grpSpPr>
          <a:xfrm>
            <a:off x="681705" y="2957113"/>
            <a:ext cx="2015808" cy="1083131"/>
            <a:chOff x="505427" y="5090194"/>
            <a:chExt cx="2184294" cy="1382555"/>
          </a:xfrm>
        </p:grpSpPr>
        <p:sp>
          <p:nvSpPr>
            <p:cNvPr id="24" name="TextBox 23">
              <a:extLst>
                <a:ext uri="{FF2B5EF4-FFF2-40B4-BE49-F238E27FC236}">
                  <a16:creationId xmlns:a16="http://schemas.microsoft.com/office/drawing/2014/main" id="{609D79A5-332E-4A73-9921-A5886AE04678}"/>
                </a:ext>
              </a:extLst>
            </p:cNvPr>
            <p:cNvSpPr txBox="1"/>
            <p:nvPr/>
          </p:nvSpPr>
          <p:spPr>
            <a:xfrm>
              <a:off x="730422" y="6190741"/>
              <a:ext cx="1545786" cy="209288"/>
            </a:xfrm>
            <a:prstGeom prst="rect">
              <a:avLst/>
            </a:prstGeom>
            <a:noFill/>
          </p:spPr>
          <p:txBody>
            <a:bodyPr wrap="square" lIns="0" tIns="0" rIns="0" bIns="0" rtlCol="0">
              <a:spAutoFit/>
            </a:bodyPr>
            <a:lstStyle/>
            <a:p>
              <a:pPr marL="0" marR="0" lvl="0" indent="0" algn="ctr" defTabSz="914367" rtl="0" eaLnBrk="1" fontAlgn="auto" latinLnBrk="0" hangingPunct="1">
                <a:lnSpc>
                  <a:spcPct val="85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accent6"/>
                </a:solidFill>
                <a:effectLst/>
                <a:uLnTx/>
                <a:uFillTx/>
                <a:latin typeface="Segoe UI"/>
                <a:ea typeface="+mn-ea"/>
                <a:cs typeface="+mn-cs"/>
              </a:endParaRPr>
            </a:p>
          </p:txBody>
        </p:sp>
        <p:grpSp>
          <p:nvGrpSpPr>
            <p:cNvPr id="25" name="!!Partner">
              <a:extLst>
                <a:ext uri="{FF2B5EF4-FFF2-40B4-BE49-F238E27FC236}">
                  <a16:creationId xmlns:a16="http://schemas.microsoft.com/office/drawing/2014/main" id="{1CF101C4-F215-4D49-B33D-69B38C01A10F}"/>
                </a:ext>
              </a:extLst>
            </p:cNvPr>
            <p:cNvGrpSpPr/>
            <p:nvPr/>
          </p:nvGrpSpPr>
          <p:grpSpPr>
            <a:xfrm>
              <a:off x="877080" y="5090194"/>
              <a:ext cx="1292743" cy="1292743"/>
              <a:chOff x="5602288" y="2266950"/>
              <a:chExt cx="1296987" cy="1296988"/>
            </a:xfrm>
            <a:effectLst>
              <a:outerShdw blurRad="50800" dist="25400" dir="2700000" algn="tl" rotWithShape="0">
                <a:prstClr val="black">
                  <a:alpha val="0"/>
                </a:prstClr>
              </a:outerShdw>
            </a:effectLst>
          </p:grpSpPr>
          <p:sp>
            <p:nvSpPr>
              <p:cNvPr id="27" name="AutoShape 8">
                <a:extLst>
                  <a:ext uri="{FF2B5EF4-FFF2-40B4-BE49-F238E27FC236}">
                    <a16:creationId xmlns:a16="http://schemas.microsoft.com/office/drawing/2014/main" id="{9E551335-CF54-4656-989F-785C0D1F505D}"/>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8" name="Freeform 10">
                <a:extLst>
                  <a:ext uri="{FF2B5EF4-FFF2-40B4-BE49-F238E27FC236}">
                    <a16:creationId xmlns:a16="http://schemas.microsoft.com/office/drawing/2014/main" id="{E7E63513-C013-407D-A112-B06784EDA0F7}"/>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9" name="Freeform 11">
                <a:extLst>
                  <a:ext uri="{FF2B5EF4-FFF2-40B4-BE49-F238E27FC236}">
                    <a16:creationId xmlns:a16="http://schemas.microsoft.com/office/drawing/2014/main" id="{43240751-5C76-4488-AFD7-11C8B6276F76}"/>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0" name="Freeform 12">
                <a:extLst>
                  <a:ext uri="{FF2B5EF4-FFF2-40B4-BE49-F238E27FC236}">
                    <a16:creationId xmlns:a16="http://schemas.microsoft.com/office/drawing/2014/main" id="{974F52E3-6200-4D5D-AED3-796EDD137778}"/>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1" name="Freeform 13">
                <a:extLst>
                  <a:ext uri="{FF2B5EF4-FFF2-40B4-BE49-F238E27FC236}">
                    <a16:creationId xmlns:a16="http://schemas.microsoft.com/office/drawing/2014/main" id="{E52C46C4-50ED-434D-8D5C-21C50AE9C4BB}"/>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2" name="Freeform 14">
                <a:extLst>
                  <a:ext uri="{FF2B5EF4-FFF2-40B4-BE49-F238E27FC236}">
                    <a16:creationId xmlns:a16="http://schemas.microsoft.com/office/drawing/2014/main" id="{B9847509-D45A-4398-976F-2E85A08E143D}"/>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3" name="Freeform 15">
                <a:extLst>
                  <a:ext uri="{FF2B5EF4-FFF2-40B4-BE49-F238E27FC236}">
                    <a16:creationId xmlns:a16="http://schemas.microsoft.com/office/drawing/2014/main" id="{BB548265-E632-4E6B-AA18-599F21C6A6A5}"/>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4" name="Freeform 16">
                <a:extLst>
                  <a:ext uri="{FF2B5EF4-FFF2-40B4-BE49-F238E27FC236}">
                    <a16:creationId xmlns:a16="http://schemas.microsoft.com/office/drawing/2014/main" id="{D1D6982A-469C-41C1-9A3A-AF8C1BAB29AE}"/>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0070C0"/>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highlight>
                    <a:srgbClr val="800080"/>
                  </a:highlight>
                  <a:latin typeface="Segoe UI"/>
                </a:endParaRPr>
              </a:p>
            </p:txBody>
          </p:sp>
        </p:grpSp>
        <p:sp>
          <p:nvSpPr>
            <p:cNvPr id="26" name="TextBox 25">
              <a:extLst>
                <a:ext uri="{FF2B5EF4-FFF2-40B4-BE49-F238E27FC236}">
                  <a16:creationId xmlns:a16="http://schemas.microsoft.com/office/drawing/2014/main" id="{59FC34D0-F197-424B-899E-7F761D5AB393}"/>
                </a:ext>
              </a:extLst>
            </p:cNvPr>
            <p:cNvSpPr txBox="1"/>
            <p:nvPr/>
          </p:nvSpPr>
          <p:spPr>
            <a:xfrm>
              <a:off x="505427" y="6197747"/>
              <a:ext cx="2184294" cy="275002"/>
            </a:xfrm>
            <a:prstGeom prst="rect">
              <a:avLst/>
            </a:prstGeom>
            <a:noFill/>
          </p:spPr>
          <p:txBody>
            <a:bodyPr wrap="none" lIns="0" tIns="0" rIns="0" bIns="0" rtlCol="0" anchor="t">
              <a:spAutoFit/>
            </a:bodyPr>
            <a:lstStyle/>
            <a:p>
              <a:pPr algn="l"/>
              <a:r>
                <a:rPr lang="en-US" sz="1400">
                  <a:gradFill>
                    <a:gsLst>
                      <a:gs pos="2917">
                        <a:schemeClr val="tx1"/>
                      </a:gs>
                      <a:gs pos="30000">
                        <a:schemeClr val="tx1"/>
                      </a:gs>
                    </a:gsLst>
                    <a:lin ang="5400000" scaled="0"/>
                  </a:gradFill>
                </a:rPr>
                <a:t>Email One-time passcode</a:t>
              </a:r>
            </a:p>
          </p:txBody>
        </p:sp>
      </p:grpSp>
      <p:grpSp>
        <p:nvGrpSpPr>
          <p:cNvPr id="38" name="Group 37">
            <a:extLst>
              <a:ext uri="{FF2B5EF4-FFF2-40B4-BE49-F238E27FC236}">
                <a16:creationId xmlns:a16="http://schemas.microsoft.com/office/drawing/2014/main" id="{BC8E3DCC-86BF-4E42-9684-8DF1FCEB37C7}"/>
              </a:ext>
            </a:extLst>
          </p:cNvPr>
          <p:cNvGrpSpPr/>
          <p:nvPr/>
        </p:nvGrpSpPr>
        <p:grpSpPr>
          <a:xfrm>
            <a:off x="9681483" y="4259550"/>
            <a:ext cx="1082952" cy="463293"/>
            <a:chOff x="7849935" y="4036475"/>
            <a:chExt cx="1082952" cy="463293"/>
          </a:xfrm>
        </p:grpSpPr>
        <p:sp>
          <p:nvSpPr>
            <p:cNvPr id="41" name="Freeform 215">
              <a:extLst>
                <a:ext uri="{FF2B5EF4-FFF2-40B4-BE49-F238E27FC236}">
                  <a16:creationId xmlns:a16="http://schemas.microsoft.com/office/drawing/2014/main" id="{1F759D81-7D8A-4DD9-A805-A81DD0CF428E}"/>
                </a:ext>
              </a:extLst>
            </p:cNvPr>
            <p:cNvSpPr>
              <a:spLocks noChangeAspect="1"/>
            </p:cNvSpPr>
            <p:nvPr/>
          </p:nvSpPr>
          <p:spPr bwMode="black">
            <a:xfrm>
              <a:off x="8726501" y="4119569"/>
              <a:ext cx="206386" cy="29794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2" name="Picture 2" descr="https://azure.microsoft.com/svghandler/preview/?width=600&amp;amp;height=315">
              <a:extLst>
                <a:ext uri="{FF2B5EF4-FFF2-40B4-BE49-F238E27FC236}">
                  <a16:creationId xmlns:a16="http://schemas.microsoft.com/office/drawing/2014/main" id="{5DFF439E-8F1D-48B3-9BD8-F9103749C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426" y="4119569"/>
              <a:ext cx="378747" cy="2979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24FEE73-FD8B-42E0-8A2A-7EAA54339CCA}"/>
                </a:ext>
              </a:extLst>
            </p:cNvPr>
            <p:cNvPicPr>
              <a:picLocks noChangeAspect="1"/>
            </p:cNvPicPr>
            <p:nvPr/>
          </p:nvPicPr>
          <p:blipFill>
            <a:blip r:embed="rId6"/>
            <a:stretch>
              <a:fillRect/>
            </a:stretch>
          </p:blipFill>
          <p:spPr>
            <a:xfrm>
              <a:off x="7849935" y="4036475"/>
              <a:ext cx="463293" cy="463293"/>
            </a:xfrm>
            <a:prstGeom prst="rect">
              <a:avLst/>
            </a:prstGeom>
          </p:spPr>
        </p:pic>
      </p:grpSp>
      <p:pic>
        <p:nvPicPr>
          <p:cNvPr id="40" name="Graphic 96">
            <a:extLst>
              <a:ext uri="{FF2B5EF4-FFF2-40B4-BE49-F238E27FC236}">
                <a16:creationId xmlns:a16="http://schemas.microsoft.com/office/drawing/2014/main" id="{F896EF9C-171A-4A53-B0F0-446731E89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6567" y="1188232"/>
            <a:ext cx="2039683" cy="2039684"/>
          </a:xfrm>
          <a:prstGeom prst="rect">
            <a:avLst/>
          </a:prstGeom>
        </p:spPr>
      </p:pic>
      <p:grpSp>
        <p:nvGrpSpPr>
          <p:cNvPr id="50" name="Group 49">
            <a:extLst>
              <a:ext uri="{FF2B5EF4-FFF2-40B4-BE49-F238E27FC236}">
                <a16:creationId xmlns:a16="http://schemas.microsoft.com/office/drawing/2014/main" id="{E32B910B-34A5-4284-B08A-29696709EF04}"/>
              </a:ext>
            </a:extLst>
          </p:cNvPr>
          <p:cNvGrpSpPr/>
          <p:nvPr/>
        </p:nvGrpSpPr>
        <p:grpSpPr>
          <a:xfrm>
            <a:off x="9082712" y="3795431"/>
            <a:ext cx="2278443" cy="872954"/>
            <a:chOff x="8839168" y="1766797"/>
            <a:chExt cx="2727309" cy="1026388"/>
          </a:xfrm>
        </p:grpSpPr>
        <p:pic>
          <p:nvPicPr>
            <p:cNvPr id="52" name="Picture 51">
              <a:extLst>
                <a:ext uri="{FF2B5EF4-FFF2-40B4-BE49-F238E27FC236}">
                  <a16:creationId xmlns:a16="http://schemas.microsoft.com/office/drawing/2014/main" id="{881B5DE3-D297-455A-9DA0-AEF86B71C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1906" y="2051330"/>
              <a:ext cx="715534" cy="233431"/>
            </a:xfrm>
            <a:prstGeom prst="rect">
              <a:avLst/>
            </a:prstGeom>
          </p:spPr>
        </p:pic>
        <p:grpSp>
          <p:nvGrpSpPr>
            <p:cNvPr id="53" name="Group 52">
              <a:extLst>
                <a:ext uri="{FF2B5EF4-FFF2-40B4-BE49-F238E27FC236}">
                  <a16:creationId xmlns:a16="http://schemas.microsoft.com/office/drawing/2014/main" id="{F167329E-B03B-45B4-A768-B15837E7E017}"/>
                </a:ext>
              </a:extLst>
            </p:cNvPr>
            <p:cNvGrpSpPr/>
            <p:nvPr/>
          </p:nvGrpSpPr>
          <p:grpSpPr>
            <a:xfrm>
              <a:off x="8839168" y="2515053"/>
              <a:ext cx="551956" cy="278132"/>
              <a:chOff x="10788478" y="2276710"/>
              <a:chExt cx="452144" cy="227837"/>
            </a:xfrm>
          </p:grpSpPr>
          <p:sp>
            <p:nvSpPr>
              <p:cNvPr id="58" name="Freeform 299">
                <a:extLst>
                  <a:ext uri="{FF2B5EF4-FFF2-40B4-BE49-F238E27FC236}">
                    <a16:creationId xmlns:a16="http://schemas.microsoft.com/office/drawing/2014/main" id="{C74B221A-29F8-4F1C-AC55-2D63F6FBA16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CA9355C3-289E-4391-8BD6-49DAFE570A1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3" y="2276710"/>
                <a:ext cx="451889" cy="227837"/>
              </a:xfrm>
              <a:prstGeom prst="rect">
                <a:avLst/>
              </a:prstGeom>
            </p:spPr>
          </p:pic>
        </p:grpSp>
        <p:pic>
          <p:nvPicPr>
            <p:cNvPr id="54" name="Picture 53">
              <a:extLst>
                <a:ext uri="{FF2B5EF4-FFF2-40B4-BE49-F238E27FC236}">
                  <a16:creationId xmlns:a16="http://schemas.microsoft.com/office/drawing/2014/main" id="{63EEC972-0773-45B1-BC32-780F4579EB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55" name="Picture 54">
              <a:extLst>
                <a:ext uri="{FF2B5EF4-FFF2-40B4-BE49-F238E27FC236}">
                  <a16:creationId xmlns:a16="http://schemas.microsoft.com/office/drawing/2014/main" id="{90DD605A-0CF2-4849-8B2E-F96B91B11E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56" name="Picture 55">
              <a:extLst>
                <a:ext uri="{FF2B5EF4-FFF2-40B4-BE49-F238E27FC236}">
                  <a16:creationId xmlns:a16="http://schemas.microsoft.com/office/drawing/2014/main" id="{A161CC5B-FDAC-4A78-A58A-9FA7A59FF9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56836" y="1776888"/>
              <a:ext cx="732271" cy="167077"/>
            </a:xfrm>
            <a:prstGeom prst="rect">
              <a:avLst/>
            </a:prstGeom>
            <a:noFill/>
          </p:spPr>
        </p:pic>
        <p:pic>
          <p:nvPicPr>
            <p:cNvPr id="57" name="Picture 56">
              <a:extLst>
                <a:ext uri="{FF2B5EF4-FFF2-40B4-BE49-F238E27FC236}">
                  <a16:creationId xmlns:a16="http://schemas.microsoft.com/office/drawing/2014/main" id="{3E4B3DE7-3398-440F-81CE-38DA7483BA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grpSp>
      <p:grpSp>
        <p:nvGrpSpPr>
          <p:cNvPr id="47" name="Group 46">
            <a:extLst>
              <a:ext uri="{FF2B5EF4-FFF2-40B4-BE49-F238E27FC236}">
                <a16:creationId xmlns:a16="http://schemas.microsoft.com/office/drawing/2014/main" id="{B55A5269-0077-45BD-9D90-781247480FE2}"/>
              </a:ext>
            </a:extLst>
          </p:cNvPr>
          <p:cNvGrpSpPr/>
          <p:nvPr/>
        </p:nvGrpSpPr>
        <p:grpSpPr>
          <a:xfrm>
            <a:off x="10098176" y="3611214"/>
            <a:ext cx="359791" cy="359791"/>
            <a:chOff x="7996472" y="4632292"/>
            <a:chExt cx="1143000" cy="1143000"/>
          </a:xfrm>
        </p:grpSpPr>
        <p:sp>
          <p:nvSpPr>
            <p:cNvPr id="48" name="Oval 47">
              <a:extLst>
                <a:ext uri="{FF2B5EF4-FFF2-40B4-BE49-F238E27FC236}">
                  <a16:creationId xmlns:a16="http://schemas.microsoft.com/office/drawing/2014/main" id="{A4F28ECB-0516-4A9A-B7F2-9F2AAE90F3EF}"/>
                </a:ext>
              </a:extLst>
            </p:cNvPr>
            <p:cNvSpPr/>
            <p:nvPr/>
          </p:nvSpPr>
          <p:spPr bwMode="auto">
            <a:xfrm>
              <a:off x="7996472" y="4632292"/>
              <a:ext cx="1143000" cy="1143000"/>
            </a:xfrm>
            <a:prstGeom prst="ellipse">
              <a:avLst/>
            </a:prstGeom>
            <a:solidFill>
              <a:srgbClr val="0078D7"/>
            </a:solidFill>
            <a:ln w="12700" cap="flat" cmpd="sng" algn="ctr">
              <a:solidFill>
                <a:srgbClr val="D2D2D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9" name="Picture 48">
              <a:extLst>
                <a:ext uri="{FF2B5EF4-FFF2-40B4-BE49-F238E27FC236}">
                  <a16:creationId xmlns:a16="http://schemas.microsoft.com/office/drawing/2014/main" id="{C40F3E99-6EBF-40A0-9493-F47E201521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95385" y="4737011"/>
              <a:ext cx="945175" cy="945175"/>
            </a:xfrm>
            <a:prstGeom prst="rect">
              <a:avLst/>
            </a:prstGeom>
          </p:spPr>
        </p:pic>
      </p:grpSp>
      <p:sp>
        <p:nvSpPr>
          <p:cNvPr id="61" name="TextBox 60">
            <a:extLst>
              <a:ext uri="{FF2B5EF4-FFF2-40B4-BE49-F238E27FC236}">
                <a16:creationId xmlns:a16="http://schemas.microsoft.com/office/drawing/2014/main" id="{118C3BEF-7227-4754-83A9-68124576930D}"/>
              </a:ext>
            </a:extLst>
          </p:cNvPr>
          <p:cNvSpPr txBox="1"/>
          <p:nvPr/>
        </p:nvSpPr>
        <p:spPr>
          <a:xfrm>
            <a:off x="7986050" y="5804249"/>
            <a:ext cx="2654701"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600" b="0" u="none" strike="noStrike" kern="1200" cap="none" spc="0" normalizeH="0" baseline="0" noProof="0">
                <a:ln>
                  <a:noFill/>
                </a:ln>
                <a:solidFill>
                  <a:schemeClr val="accent1"/>
                </a:solidFill>
                <a:effectLst/>
                <a:uLnTx/>
                <a:uFillTx/>
                <a:latin typeface="Segoe UI"/>
                <a:ea typeface="+mn-ea"/>
                <a:cs typeface="+mn-cs"/>
              </a:rPr>
              <a:t>Your Organization’s Azure AD</a:t>
            </a:r>
          </a:p>
        </p:txBody>
      </p:sp>
      <p:sp>
        <p:nvSpPr>
          <p:cNvPr id="67" name="Freeform 10">
            <a:extLst>
              <a:ext uri="{FF2B5EF4-FFF2-40B4-BE49-F238E27FC236}">
                <a16:creationId xmlns:a16="http://schemas.microsoft.com/office/drawing/2014/main" id="{5BF8CF6C-AB60-485A-8B32-5AB6DD8D5060}"/>
              </a:ext>
            </a:extLst>
          </p:cNvPr>
          <p:cNvSpPr>
            <a:spLocks/>
          </p:cNvSpPr>
          <p:nvPr/>
        </p:nvSpPr>
        <p:spPr bwMode="auto">
          <a:xfrm>
            <a:off x="3437288" y="3922780"/>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69" name="Freeform 11">
            <a:extLst>
              <a:ext uri="{FF2B5EF4-FFF2-40B4-BE49-F238E27FC236}">
                <a16:creationId xmlns:a16="http://schemas.microsoft.com/office/drawing/2014/main" id="{224C8FC1-8E84-4919-95A9-C62B82598313}"/>
              </a:ext>
            </a:extLst>
          </p:cNvPr>
          <p:cNvSpPr>
            <a:spLocks/>
          </p:cNvSpPr>
          <p:nvPr/>
        </p:nvSpPr>
        <p:spPr bwMode="auto">
          <a:xfrm>
            <a:off x="3497416" y="3712333"/>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pic>
        <p:nvPicPr>
          <p:cNvPr id="79" name="Picture 78" descr="Shape, square&#10;&#10;Description automatically generated">
            <a:extLst>
              <a:ext uri="{FF2B5EF4-FFF2-40B4-BE49-F238E27FC236}">
                <a16:creationId xmlns:a16="http://schemas.microsoft.com/office/drawing/2014/main" id="{6FFDF51F-41B5-4736-8A29-091624251942}"/>
              </a:ext>
            </a:extLst>
          </p:cNvPr>
          <p:cNvPicPr>
            <a:picLocks noChangeAspect="1"/>
          </p:cNvPicPr>
          <p:nvPr/>
        </p:nvPicPr>
        <p:blipFill>
          <a:blip r:embed="rId14"/>
          <a:stretch>
            <a:fillRect/>
          </a:stretch>
        </p:blipFill>
        <p:spPr>
          <a:xfrm>
            <a:off x="1371430" y="2118984"/>
            <a:ext cx="443699" cy="464336"/>
          </a:xfrm>
          <a:prstGeom prst="rect">
            <a:avLst/>
          </a:prstGeom>
        </p:spPr>
      </p:pic>
      <p:grpSp>
        <p:nvGrpSpPr>
          <p:cNvPr id="128" name="Group 127">
            <a:extLst>
              <a:ext uri="{FF2B5EF4-FFF2-40B4-BE49-F238E27FC236}">
                <a16:creationId xmlns:a16="http://schemas.microsoft.com/office/drawing/2014/main" id="{C5EE8B9A-3D94-4F51-82D7-1FF682187C4B}"/>
              </a:ext>
            </a:extLst>
          </p:cNvPr>
          <p:cNvGrpSpPr/>
          <p:nvPr/>
        </p:nvGrpSpPr>
        <p:grpSpPr>
          <a:xfrm>
            <a:off x="898752" y="5260304"/>
            <a:ext cx="1584893" cy="1507455"/>
            <a:chOff x="693004" y="3028785"/>
            <a:chExt cx="1584893" cy="1507455"/>
          </a:xfrm>
        </p:grpSpPr>
        <p:pic>
          <p:nvPicPr>
            <p:cNvPr id="83" name="Picture 82" descr="Logo&#10;&#10;Description automatically generated">
              <a:extLst>
                <a:ext uri="{FF2B5EF4-FFF2-40B4-BE49-F238E27FC236}">
                  <a16:creationId xmlns:a16="http://schemas.microsoft.com/office/drawing/2014/main" id="{932021AE-A5D3-44EE-AE71-65512708B6ED}"/>
                </a:ext>
              </a:extLst>
            </p:cNvPr>
            <p:cNvPicPr>
              <a:picLocks noChangeAspect="1"/>
            </p:cNvPicPr>
            <p:nvPr/>
          </p:nvPicPr>
          <p:blipFill>
            <a:blip r:embed="rId15"/>
            <a:stretch>
              <a:fillRect/>
            </a:stretch>
          </p:blipFill>
          <p:spPr>
            <a:xfrm>
              <a:off x="1037774" y="3028785"/>
              <a:ext cx="772344" cy="772344"/>
            </a:xfrm>
            <a:prstGeom prst="rect">
              <a:avLst/>
            </a:prstGeom>
          </p:spPr>
        </p:pic>
        <p:sp>
          <p:nvSpPr>
            <p:cNvPr id="84" name="Rectangle: Rounded Corners 83">
              <a:extLst>
                <a:ext uri="{FF2B5EF4-FFF2-40B4-BE49-F238E27FC236}">
                  <a16:creationId xmlns:a16="http://schemas.microsoft.com/office/drawing/2014/main" id="{10F9FE48-2DE7-45F5-97D2-0C02836F8434}"/>
                </a:ext>
              </a:extLst>
            </p:cNvPr>
            <p:cNvSpPr/>
            <p:nvPr/>
          </p:nvSpPr>
          <p:spPr bwMode="auto">
            <a:xfrm>
              <a:off x="693004" y="3165789"/>
              <a:ext cx="1584893" cy="1370451"/>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descr="Icon&#10;&#10;Description automatically generated">
              <a:extLst>
                <a:ext uri="{FF2B5EF4-FFF2-40B4-BE49-F238E27FC236}">
                  <a16:creationId xmlns:a16="http://schemas.microsoft.com/office/drawing/2014/main" id="{8B3EC30E-DA98-4802-9CAC-CD1EDACC88D6}"/>
                </a:ext>
              </a:extLst>
            </p:cNvPr>
            <p:cNvPicPr>
              <a:picLocks noChangeAspect="1"/>
            </p:cNvPicPr>
            <p:nvPr/>
          </p:nvPicPr>
          <p:blipFill>
            <a:blip r:embed="rId16"/>
            <a:stretch>
              <a:fillRect/>
            </a:stretch>
          </p:blipFill>
          <p:spPr>
            <a:xfrm>
              <a:off x="721400" y="3585437"/>
              <a:ext cx="1405092" cy="702546"/>
            </a:xfrm>
            <a:prstGeom prst="rect">
              <a:avLst/>
            </a:prstGeom>
          </p:spPr>
        </p:pic>
        <p:sp>
          <p:nvSpPr>
            <p:cNvPr id="86" name="TextBox 85">
              <a:extLst>
                <a:ext uri="{FF2B5EF4-FFF2-40B4-BE49-F238E27FC236}">
                  <a16:creationId xmlns:a16="http://schemas.microsoft.com/office/drawing/2014/main" id="{71415076-C461-490B-87FC-45088FEB9ECB}"/>
                </a:ext>
              </a:extLst>
            </p:cNvPr>
            <p:cNvSpPr txBox="1"/>
            <p:nvPr/>
          </p:nvSpPr>
          <p:spPr>
            <a:xfrm>
              <a:off x="862059" y="4321934"/>
              <a:ext cx="1242327"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400" b="0" u="none" strike="noStrike" kern="1200" cap="none" spc="0" normalizeH="0" baseline="0" noProof="0">
                  <a:ln>
                    <a:noFill/>
                  </a:ln>
                  <a:effectLst/>
                  <a:uLnTx/>
                  <a:uFillTx/>
                  <a:latin typeface="Segoe UI"/>
                  <a:ea typeface="+mn-ea"/>
                  <a:cs typeface="+mn-cs"/>
                </a:rPr>
                <a:t>Social Identities</a:t>
              </a:r>
            </a:p>
          </p:txBody>
        </p:sp>
      </p:grpSp>
      <p:sp>
        <p:nvSpPr>
          <p:cNvPr id="88" name="Rectangle: Rounded Corners 87">
            <a:extLst>
              <a:ext uri="{FF2B5EF4-FFF2-40B4-BE49-F238E27FC236}">
                <a16:creationId xmlns:a16="http://schemas.microsoft.com/office/drawing/2014/main" id="{F32A12E7-D9FE-40AD-A44B-03E632782455}"/>
              </a:ext>
            </a:extLst>
          </p:cNvPr>
          <p:cNvSpPr/>
          <p:nvPr/>
        </p:nvSpPr>
        <p:spPr bwMode="auto">
          <a:xfrm>
            <a:off x="840789" y="1305430"/>
            <a:ext cx="1584830" cy="1747029"/>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642D36D1-7FDA-4CA9-A679-BA0F9A6BF836}"/>
              </a:ext>
            </a:extLst>
          </p:cNvPr>
          <p:cNvSpPr txBox="1"/>
          <p:nvPr/>
        </p:nvSpPr>
        <p:spPr>
          <a:xfrm>
            <a:off x="886304" y="2800951"/>
            <a:ext cx="1454758"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400">
                <a:latin typeface="Segoe UI"/>
              </a:rPr>
              <a:t>Microsoft Identity</a:t>
            </a:r>
            <a:endParaRPr kumimoji="0" lang="en-US" sz="1400" b="0" u="none" strike="noStrike" kern="1200" cap="none" spc="0" normalizeH="0" baseline="0" noProof="0">
              <a:ln>
                <a:noFill/>
              </a:ln>
              <a:effectLst/>
              <a:uLnTx/>
              <a:uFillTx/>
              <a:latin typeface="Segoe UI"/>
              <a:ea typeface="+mn-ea"/>
              <a:cs typeface="+mn-cs"/>
            </a:endParaRPr>
          </a:p>
        </p:txBody>
      </p:sp>
      <p:sp>
        <p:nvSpPr>
          <p:cNvPr id="92" name="TextBox 91">
            <a:extLst>
              <a:ext uri="{FF2B5EF4-FFF2-40B4-BE49-F238E27FC236}">
                <a16:creationId xmlns:a16="http://schemas.microsoft.com/office/drawing/2014/main" id="{3FAFB031-3D71-4896-9E09-340CBE2B129B}"/>
              </a:ext>
            </a:extLst>
          </p:cNvPr>
          <p:cNvSpPr txBox="1"/>
          <p:nvPr/>
        </p:nvSpPr>
        <p:spPr>
          <a:xfrm>
            <a:off x="1201259" y="2598845"/>
            <a:ext cx="878446"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a:latin typeface="Segoe UI"/>
              </a:rPr>
              <a:t>Microsoft Accounts</a:t>
            </a:r>
            <a:endParaRPr kumimoji="0" lang="en-US" sz="800" b="0" u="none" strike="noStrike" kern="1200" cap="none" spc="0" normalizeH="0" baseline="0" noProof="0">
              <a:ln>
                <a:noFill/>
              </a:ln>
              <a:effectLst/>
              <a:uLnTx/>
              <a:uFillTx/>
              <a:latin typeface="Segoe UI"/>
              <a:ea typeface="+mn-ea"/>
              <a:cs typeface="+mn-cs"/>
            </a:endParaRPr>
          </a:p>
        </p:txBody>
      </p:sp>
      <p:sp>
        <p:nvSpPr>
          <p:cNvPr id="94" name="TextBox 93">
            <a:extLst>
              <a:ext uri="{FF2B5EF4-FFF2-40B4-BE49-F238E27FC236}">
                <a16:creationId xmlns:a16="http://schemas.microsoft.com/office/drawing/2014/main" id="{306788BC-9B32-43E3-81AB-D3844FCE2506}"/>
              </a:ext>
            </a:extLst>
          </p:cNvPr>
          <p:cNvSpPr txBox="1"/>
          <p:nvPr/>
        </p:nvSpPr>
        <p:spPr>
          <a:xfrm>
            <a:off x="1160949" y="1965516"/>
            <a:ext cx="870431"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a:latin typeface="Segoe UI"/>
              </a:rPr>
              <a:t>Azure AD Accounts</a:t>
            </a:r>
            <a:endParaRPr kumimoji="0" lang="en-US" sz="800" b="0" u="none" strike="noStrike" kern="1200" cap="none" spc="0" normalizeH="0" baseline="0" noProof="0">
              <a:ln>
                <a:noFill/>
              </a:ln>
              <a:effectLst/>
              <a:uLnTx/>
              <a:uFillTx/>
              <a:latin typeface="Segoe UI"/>
              <a:ea typeface="+mn-ea"/>
              <a:cs typeface="+mn-cs"/>
            </a:endParaRPr>
          </a:p>
        </p:txBody>
      </p:sp>
      <p:sp>
        <p:nvSpPr>
          <p:cNvPr id="95" name="Right Brace 94">
            <a:extLst>
              <a:ext uri="{FF2B5EF4-FFF2-40B4-BE49-F238E27FC236}">
                <a16:creationId xmlns:a16="http://schemas.microsoft.com/office/drawing/2014/main" id="{4EF12E70-48FF-4BE7-987C-3F9FDF0D307E}"/>
              </a:ext>
            </a:extLst>
          </p:cNvPr>
          <p:cNvSpPr/>
          <p:nvPr/>
        </p:nvSpPr>
        <p:spPr>
          <a:xfrm>
            <a:off x="2517621" y="1725877"/>
            <a:ext cx="816838" cy="4309585"/>
          </a:xfrm>
          <a:prstGeom prst="rightBrace">
            <a:avLst>
              <a:gd name="adj1" fmla="val 8333"/>
              <a:gd name="adj2" fmla="val 50094"/>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8" name="Freeform 10">
            <a:extLst>
              <a:ext uri="{FF2B5EF4-FFF2-40B4-BE49-F238E27FC236}">
                <a16:creationId xmlns:a16="http://schemas.microsoft.com/office/drawing/2014/main" id="{716339E2-ED07-4424-AA42-C90430408A42}"/>
              </a:ext>
            </a:extLst>
          </p:cNvPr>
          <p:cNvSpPr>
            <a:spLocks/>
          </p:cNvSpPr>
          <p:nvPr/>
        </p:nvSpPr>
        <p:spPr bwMode="auto">
          <a:xfrm>
            <a:off x="7787219" y="3984772"/>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0" name="Freeform 11">
            <a:extLst>
              <a:ext uri="{FF2B5EF4-FFF2-40B4-BE49-F238E27FC236}">
                <a16:creationId xmlns:a16="http://schemas.microsoft.com/office/drawing/2014/main" id="{E81FE56B-A4AC-4609-998E-E0ACF23694D0}"/>
              </a:ext>
            </a:extLst>
          </p:cNvPr>
          <p:cNvSpPr>
            <a:spLocks/>
          </p:cNvSpPr>
          <p:nvPr/>
        </p:nvSpPr>
        <p:spPr bwMode="auto">
          <a:xfrm>
            <a:off x="7847347" y="3774325"/>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2" name="TextBox 101">
            <a:extLst>
              <a:ext uri="{FF2B5EF4-FFF2-40B4-BE49-F238E27FC236}">
                <a16:creationId xmlns:a16="http://schemas.microsoft.com/office/drawing/2014/main" id="{94ADC5E2-58CD-4C60-84F1-D40D288AA414}"/>
              </a:ext>
            </a:extLst>
          </p:cNvPr>
          <p:cNvSpPr txBox="1"/>
          <p:nvPr/>
        </p:nvSpPr>
        <p:spPr>
          <a:xfrm>
            <a:off x="7399295" y="4209910"/>
            <a:ext cx="1191031" cy="333938"/>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200" b="0" u="none" strike="noStrike" kern="1200" cap="none" spc="0" normalizeH="0" baseline="0" noProof="0">
                <a:ln>
                  <a:noFill/>
                </a:ln>
                <a:solidFill>
                  <a:schemeClr val="accent1"/>
                </a:solidFill>
                <a:effectLst/>
                <a:uLnTx/>
                <a:uFillTx/>
                <a:latin typeface="Segoe UI"/>
                <a:ea typeface="+mn-ea"/>
                <a:cs typeface="+mn-cs"/>
              </a:rPr>
              <a:t>B2B collaboration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200">
                <a:solidFill>
                  <a:schemeClr val="accent1"/>
                </a:solidFill>
                <a:latin typeface="Segoe UI"/>
              </a:rPr>
              <a:t>User object</a:t>
            </a:r>
            <a:endParaRPr kumimoji="0" lang="en-US" sz="1200" b="0" u="none" strike="noStrike" kern="1200" cap="none" spc="0" normalizeH="0" baseline="0" noProof="0">
              <a:ln>
                <a:noFill/>
              </a:ln>
              <a:solidFill>
                <a:schemeClr val="accent1"/>
              </a:solidFill>
              <a:effectLst/>
              <a:uLnTx/>
              <a:uFillTx/>
              <a:latin typeface="Segoe UI"/>
              <a:ea typeface="+mn-ea"/>
              <a:cs typeface="+mn-cs"/>
            </a:endParaRPr>
          </a:p>
        </p:txBody>
      </p:sp>
      <p:cxnSp>
        <p:nvCxnSpPr>
          <p:cNvPr id="104" name="Straight Arrow Connector 103" descr="Pointing direct federation org to accounts AAD">
            <a:extLst>
              <a:ext uri="{FF2B5EF4-FFF2-40B4-BE49-F238E27FC236}">
                <a16:creationId xmlns:a16="http://schemas.microsoft.com/office/drawing/2014/main" id="{7BB556C2-7C0C-47A8-9558-497DBA627D71}"/>
              </a:ext>
              <a:ext uri="{C183D7F6-B498-43B3-948B-1728B52AA6E4}">
                <adec:decorative xmlns:adec="http://schemas.microsoft.com/office/drawing/2017/decorative" val="0"/>
              </a:ext>
            </a:extLst>
          </p:cNvPr>
          <p:cNvCxnSpPr>
            <a:cxnSpLocks/>
          </p:cNvCxnSpPr>
          <p:nvPr/>
        </p:nvCxnSpPr>
        <p:spPr>
          <a:xfrm flipH="1">
            <a:off x="4041962" y="2332337"/>
            <a:ext cx="2999837" cy="131184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4D8847D-44EF-4F92-AE6A-C9E5D29C9211}"/>
              </a:ext>
            </a:extLst>
          </p:cNvPr>
          <p:cNvSpPr txBox="1"/>
          <p:nvPr/>
        </p:nvSpPr>
        <p:spPr>
          <a:xfrm rot="20182154">
            <a:off x="4162900" y="2485985"/>
            <a:ext cx="248625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B2B collaboration invitation</a:t>
            </a:r>
            <a:endParaRPr kumimoji="0" lang="en-US" sz="1600" b="0" u="none" strike="noStrike" kern="1200" cap="none" spc="0" normalizeH="0" baseline="0" noProof="0">
              <a:ln>
                <a:noFill/>
              </a:ln>
              <a:solidFill>
                <a:schemeClr val="accent1"/>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5C0442C2-4A8A-4F2D-BB93-F8011DCF96A4}"/>
              </a:ext>
            </a:extLst>
          </p:cNvPr>
          <p:cNvGrpSpPr/>
          <p:nvPr/>
        </p:nvGrpSpPr>
        <p:grpSpPr>
          <a:xfrm>
            <a:off x="5348533" y="2794474"/>
            <a:ext cx="561671" cy="328094"/>
            <a:chOff x="4590485" y="1397783"/>
            <a:chExt cx="783126" cy="394763"/>
          </a:xfrm>
        </p:grpSpPr>
        <p:sp>
          <p:nvSpPr>
            <p:cNvPr id="110" name="Rectangle 109">
              <a:extLst>
                <a:ext uri="{FF2B5EF4-FFF2-40B4-BE49-F238E27FC236}">
                  <a16:creationId xmlns:a16="http://schemas.microsoft.com/office/drawing/2014/main" id="{42DCCD62-95D0-49BC-9C92-CDD221903547}"/>
                </a:ext>
              </a:extLst>
            </p:cNvPr>
            <p:cNvSpPr/>
            <p:nvPr/>
          </p:nvSpPr>
          <p:spPr bwMode="auto">
            <a:xfrm>
              <a:off x="4592141" y="1397783"/>
              <a:ext cx="781470" cy="394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1763550-AEE3-4E85-A5E2-B3A8FC4C8C44}"/>
                </a:ext>
              </a:extLst>
            </p:cNvPr>
            <p:cNvCxnSpPr>
              <a:cxnSpLocks/>
            </p:cNvCxnSpPr>
            <p:nvPr/>
          </p:nvCxnSpPr>
          <p:spPr>
            <a:xfrm>
              <a:off x="4590485" y="1397783"/>
              <a:ext cx="396419" cy="22155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C55B8D3-0874-466A-A4F4-E898DE87A279}"/>
                </a:ext>
              </a:extLst>
            </p:cNvPr>
            <p:cNvCxnSpPr>
              <a:cxnSpLocks/>
            </p:cNvCxnSpPr>
            <p:nvPr/>
          </p:nvCxnSpPr>
          <p:spPr>
            <a:xfrm flipV="1">
              <a:off x="4982876" y="1397783"/>
              <a:ext cx="389079" cy="22589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B331FDC4-15FC-4F24-A079-E8563EC8096E}"/>
              </a:ext>
            </a:extLst>
          </p:cNvPr>
          <p:cNvSpPr txBox="1"/>
          <p:nvPr/>
        </p:nvSpPr>
        <p:spPr>
          <a:xfrm>
            <a:off x="4712935" y="4082593"/>
            <a:ext cx="2007153" cy="432426"/>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Invitation redemption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o</a:t>
            </a:r>
            <a:r>
              <a:rPr kumimoji="0" lang="en-US" sz="1600" b="0" u="none" strike="noStrike" kern="1200" cap="none" spc="0" normalizeH="0" baseline="0" noProof="0">
                <a:ln>
                  <a:noFill/>
                </a:ln>
                <a:solidFill>
                  <a:schemeClr val="accent1"/>
                </a:solidFill>
                <a:effectLst/>
                <a:uLnTx/>
                <a:uFillTx/>
                <a:latin typeface="Segoe UI"/>
                <a:ea typeface="+mn-ea"/>
                <a:cs typeface="+mn-cs"/>
              </a:rPr>
              <a:t>r self-service sign-up</a:t>
            </a:r>
          </a:p>
        </p:txBody>
      </p:sp>
      <p:cxnSp>
        <p:nvCxnSpPr>
          <p:cNvPr id="124" name="Straight Arrow Connector 123" descr="Pointing direct federation org to accounts AAD">
            <a:extLst>
              <a:ext uri="{FF2B5EF4-FFF2-40B4-BE49-F238E27FC236}">
                <a16:creationId xmlns:a16="http://schemas.microsoft.com/office/drawing/2014/main" id="{DE824DE0-4B49-40E6-9775-0859979E57F5}"/>
              </a:ext>
              <a:ext uri="{C183D7F6-B498-43B3-948B-1728B52AA6E4}">
                <adec:decorative xmlns:adec="http://schemas.microsoft.com/office/drawing/2017/decorative" val="0"/>
              </a:ext>
            </a:extLst>
          </p:cNvPr>
          <p:cNvCxnSpPr>
            <a:cxnSpLocks/>
          </p:cNvCxnSpPr>
          <p:nvPr/>
        </p:nvCxnSpPr>
        <p:spPr>
          <a:xfrm>
            <a:off x="8303135" y="3977189"/>
            <a:ext cx="909700" cy="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A6FB932-D6BF-4D98-928A-17218457806E}"/>
              </a:ext>
            </a:extLst>
          </p:cNvPr>
          <p:cNvSpPr/>
          <p:nvPr/>
        </p:nvSpPr>
        <p:spPr bwMode="auto">
          <a:xfrm rot="16200000">
            <a:off x="-2475213" y="3788404"/>
            <a:ext cx="5562651" cy="459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5486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External User (Partner, Vendor, Supplier)</a:t>
            </a:r>
          </a:p>
        </p:txBody>
      </p:sp>
    </p:spTree>
    <p:extLst>
      <p:ext uri="{BB962C8B-B14F-4D97-AF65-F5344CB8AC3E}">
        <p14:creationId xmlns:p14="http://schemas.microsoft.com/office/powerpoint/2010/main" val="25366450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672150" y="2781084"/>
            <a:ext cx="4019363" cy="1292662"/>
          </a:xfrm>
        </p:spPr>
        <p:txBody>
          <a:bodyPr/>
          <a:lstStyle/>
          <a:p>
            <a:r>
              <a:rPr lang="en-US"/>
              <a:t>Users can self service sign-up via Entitlement Management</a:t>
            </a:r>
          </a:p>
        </p:txBody>
      </p:sp>
      <p:pic>
        <p:nvPicPr>
          <p:cNvPr id="2050" name="Picture 2" descr="My Access portal - Request access">
            <a:extLst>
              <a:ext uri="{FF2B5EF4-FFF2-40B4-BE49-F238E27FC236}">
                <a16:creationId xmlns:a16="http://schemas.microsoft.com/office/drawing/2014/main" id="{14CF9438-FEC4-4118-A15A-4EDA22AF0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07" y="1544506"/>
            <a:ext cx="2353497" cy="412894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5257B06-C933-433D-BCA7-2A5E23E32284}"/>
              </a:ext>
            </a:extLst>
          </p:cNvPr>
          <p:cNvSpPr txBox="1">
            <a:spLocks/>
          </p:cNvSpPr>
          <p:nvPr/>
        </p:nvSpPr>
        <p:spPr>
          <a:xfrm>
            <a:off x="588264" y="2934971"/>
            <a:ext cx="3337192"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a:t>How to Provision guests into Azure AD</a:t>
            </a:r>
          </a:p>
        </p:txBody>
      </p:sp>
    </p:spTree>
    <p:extLst>
      <p:ext uri="{BB962C8B-B14F-4D97-AF65-F5344CB8AC3E}">
        <p14:creationId xmlns:p14="http://schemas.microsoft.com/office/powerpoint/2010/main" val="39793087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941888" y="1445335"/>
            <a:ext cx="6667500" cy="3964162"/>
          </a:xfrm>
        </p:spPr>
        <p:txBody>
          <a:bodyPr/>
          <a:lstStyle/>
          <a:p>
            <a:r>
              <a:rPr lang="en-US" sz="2900"/>
              <a:t>Users can self service sign-up via External Identities User Flows</a:t>
            </a:r>
          </a:p>
          <a:p>
            <a:endParaRPr lang="en-US"/>
          </a:p>
          <a:p>
            <a:endParaRPr lang="en-US"/>
          </a:p>
          <a:p>
            <a:endParaRPr lang="en-US"/>
          </a:p>
          <a:p>
            <a:endParaRPr lang="en-US"/>
          </a:p>
          <a:p>
            <a:endParaRPr lang="en-US"/>
          </a:p>
          <a:p>
            <a:endParaRPr lang="en-US"/>
          </a:p>
        </p:txBody>
      </p:sp>
      <p:pic>
        <p:nvPicPr>
          <p:cNvPr id="1026" name="Picture 2" descr="Example showing selection of Facebook for sign-in">
            <a:extLst>
              <a:ext uri="{FF2B5EF4-FFF2-40B4-BE49-F238E27FC236}">
                <a16:creationId xmlns:a16="http://schemas.microsoft.com/office/drawing/2014/main" id="{8E51968C-B017-41EB-ADD2-07FBEAA74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19" y="2580760"/>
            <a:ext cx="3232654" cy="3320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976542-FAA9-4A0F-A4B5-E464A38C6798}"/>
              </a:ext>
            </a:extLst>
          </p:cNvPr>
          <p:cNvPicPr>
            <a:picLocks noChangeAspect="1"/>
          </p:cNvPicPr>
          <p:nvPr/>
        </p:nvPicPr>
        <p:blipFill rotWithShape="1">
          <a:blip r:embed="rId4"/>
          <a:srcRect t="4467" b="23110"/>
          <a:stretch/>
        </p:blipFill>
        <p:spPr>
          <a:xfrm>
            <a:off x="8560602" y="2580760"/>
            <a:ext cx="2619587" cy="3399163"/>
          </a:xfrm>
          <a:prstGeom prst="rect">
            <a:avLst/>
          </a:prstGeom>
        </p:spPr>
      </p:pic>
      <p:sp>
        <p:nvSpPr>
          <p:cNvPr id="7" name="Title 1">
            <a:extLst>
              <a:ext uri="{FF2B5EF4-FFF2-40B4-BE49-F238E27FC236}">
                <a16:creationId xmlns:a16="http://schemas.microsoft.com/office/drawing/2014/main" id="{7C50207E-2895-43E0-BF92-016D7FCEEFCF}"/>
              </a:ext>
            </a:extLst>
          </p:cNvPr>
          <p:cNvSpPr txBox="1">
            <a:spLocks/>
          </p:cNvSpPr>
          <p:nvPr/>
        </p:nvSpPr>
        <p:spPr>
          <a:xfrm>
            <a:off x="588264" y="2934971"/>
            <a:ext cx="3337192"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a:t>How to Provision guests into Azure AD</a:t>
            </a:r>
          </a:p>
        </p:txBody>
      </p:sp>
    </p:spTree>
    <p:extLst>
      <p:ext uri="{BB962C8B-B14F-4D97-AF65-F5344CB8AC3E}">
        <p14:creationId xmlns:p14="http://schemas.microsoft.com/office/powerpoint/2010/main" val="5458009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4A74-82BB-419E-BF20-03DBF5FC11A1}"/>
              </a:ext>
            </a:extLst>
          </p:cNvPr>
          <p:cNvSpPr>
            <a:spLocks noGrp="1"/>
          </p:cNvSpPr>
          <p:nvPr>
            <p:ph type="title"/>
          </p:nvPr>
        </p:nvSpPr>
        <p:spPr/>
        <p:txBody>
          <a:bodyPr>
            <a:normAutofit/>
          </a:bodyPr>
          <a:lstStyle/>
          <a:p>
            <a:r>
              <a:rPr lang="en-US" sz="3200"/>
              <a:t>Should I use Entitlement Management or SSSU?</a:t>
            </a:r>
          </a:p>
        </p:txBody>
      </p:sp>
      <p:sp>
        <p:nvSpPr>
          <p:cNvPr id="11" name="Oval 10">
            <a:extLst>
              <a:ext uri="{FF2B5EF4-FFF2-40B4-BE49-F238E27FC236}">
                <a16:creationId xmlns:a16="http://schemas.microsoft.com/office/drawing/2014/main" id="{660BB87C-E791-4FAF-AF49-37BAE809E230}"/>
              </a:ext>
            </a:extLst>
          </p:cNvPr>
          <p:cNvSpPr/>
          <p:nvPr/>
        </p:nvSpPr>
        <p:spPr bwMode="auto">
          <a:xfrm>
            <a:off x="307497" y="1869260"/>
            <a:ext cx="7601833"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04EA465-071D-4D74-B991-F23A121FCFF2}"/>
              </a:ext>
            </a:extLst>
          </p:cNvPr>
          <p:cNvSpPr/>
          <p:nvPr/>
        </p:nvSpPr>
        <p:spPr bwMode="auto">
          <a:xfrm>
            <a:off x="4024559" y="1869260"/>
            <a:ext cx="7522775"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A2ECC8C-3FA5-4F31-B5EB-D16AB8970D3F}"/>
              </a:ext>
            </a:extLst>
          </p:cNvPr>
          <p:cNvSpPr txBox="1"/>
          <p:nvPr/>
        </p:nvSpPr>
        <p:spPr>
          <a:xfrm>
            <a:off x="4421207" y="3267159"/>
            <a:ext cx="3488123" cy="2523768"/>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r>
              <a:rPr lang="en-US" sz="1600"/>
              <a:t>Request triggered by end user</a:t>
            </a:r>
          </a:p>
          <a:p>
            <a:pPr marL="342900" indent="-342900" algn="l">
              <a:buFont typeface="Arial" panose="020B0604020202020204" pitchFamily="34" charset="0"/>
              <a:buChar char="•"/>
            </a:pPr>
            <a:r>
              <a:rPr lang="en-US" sz="1600"/>
              <a:t>Can collect additional attributes</a:t>
            </a:r>
            <a:endParaRPr lang="en-US" sz="1600">
              <a:cs typeface="Segoe UI"/>
            </a:endParaRPr>
          </a:p>
          <a:p>
            <a:pPr marL="342900" indent="-342900">
              <a:buFont typeface="Arial" panose="020B0604020202020204" pitchFamily="34" charset="0"/>
              <a:buChar char="•"/>
            </a:pPr>
            <a:r>
              <a:rPr lang="en-US" sz="1600"/>
              <a:t>Can trigger custom logic apps/APIs (approval workflows, etc.)</a:t>
            </a:r>
            <a:endParaRPr lang="en-US" sz="1600">
              <a:cs typeface="Segoe UI"/>
            </a:endParaRPr>
          </a:p>
          <a:p>
            <a:pPr marL="342900" indent="-342900" algn="l">
              <a:buFont typeface="Arial" panose="020B0604020202020204" pitchFamily="34" charset="0"/>
              <a:buChar char="•"/>
            </a:pPr>
            <a:r>
              <a:rPr lang="en-US" sz="1600"/>
              <a:t>Can be made available to anyone</a:t>
            </a:r>
            <a:endParaRPr lang="en-US" sz="1600">
              <a:cs typeface="Segoe UI"/>
            </a:endParaRPr>
          </a:p>
          <a:p>
            <a:pPr marL="342900" indent="-342900" algn="l">
              <a:buFont typeface="Arial" panose="020B0604020202020204" pitchFamily="34" charset="0"/>
              <a:buChar char="•"/>
            </a:pPr>
            <a:r>
              <a:rPr lang="en-US" sz="1600"/>
              <a:t>Supports:</a:t>
            </a:r>
            <a:endParaRPr lang="en-US" sz="1600">
              <a:cs typeface="Segoe UI"/>
            </a:endParaRPr>
          </a:p>
          <a:p>
            <a:pPr marL="800100" lvl="1" indent="-342900">
              <a:buFont typeface="Arial" panose="020B0604020202020204" pitchFamily="34" charset="0"/>
              <a:buChar char="•"/>
            </a:pPr>
            <a:r>
              <a:rPr lang="en-US" sz="1600"/>
              <a:t>Azure AD</a:t>
            </a:r>
            <a:endParaRPr lang="en-US" sz="1600">
              <a:cs typeface="Segoe UI"/>
            </a:endParaRPr>
          </a:p>
          <a:p>
            <a:pPr marL="800100" lvl="1" indent="-342900">
              <a:buFont typeface="Arial" panose="020B0604020202020204" pitchFamily="34" charset="0"/>
              <a:buChar char="•"/>
            </a:pPr>
            <a:r>
              <a:rPr lang="en-US" sz="1600"/>
              <a:t>Email OTP</a:t>
            </a:r>
            <a:endParaRPr lang="en-US" sz="1600">
              <a:cs typeface="Segoe UI"/>
            </a:endParaRPr>
          </a:p>
          <a:p>
            <a:pPr algn="l"/>
            <a:endParaRPr lang="en-US" sz="2000"/>
          </a:p>
        </p:txBody>
      </p:sp>
      <p:sp>
        <p:nvSpPr>
          <p:cNvPr id="16" name="TextBox 15">
            <a:extLst>
              <a:ext uri="{FF2B5EF4-FFF2-40B4-BE49-F238E27FC236}">
                <a16:creationId xmlns:a16="http://schemas.microsoft.com/office/drawing/2014/main" id="{7880EED4-B1C9-4069-8BF8-1428EBB1B25F}"/>
              </a:ext>
            </a:extLst>
          </p:cNvPr>
          <p:cNvSpPr txBox="1"/>
          <p:nvPr/>
        </p:nvSpPr>
        <p:spPr>
          <a:xfrm>
            <a:off x="1285104" y="3365588"/>
            <a:ext cx="2923387" cy="2523768"/>
          </a:xfrm>
          <a:prstGeom prst="rect">
            <a:avLst/>
          </a:prstGeom>
          <a:noFill/>
        </p:spPr>
        <p:txBody>
          <a:bodyPr wrap="square" lIns="0" tIns="0" rIns="0" bIns="0" rtlCol="0" anchor="t">
            <a:spAutoFit/>
          </a:bodyPr>
          <a:lstStyle/>
          <a:p>
            <a:pPr marL="285750" indent="-285750" algn="l">
              <a:buFont typeface="Arial" panose="020B0604020202020204" pitchFamily="34" charset="0"/>
              <a:buChar char="•"/>
            </a:pPr>
            <a:r>
              <a:rPr lang="en-US" sz="1600"/>
              <a:t>Requested via MyAccess portal or link</a:t>
            </a:r>
          </a:p>
          <a:p>
            <a:pPr marL="285750" indent="-285750" algn="l">
              <a:buFont typeface="Arial" panose="020B0604020202020204" pitchFamily="34" charset="0"/>
              <a:buChar char="•"/>
            </a:pPr>
            <a:r>
              <a:rPr lang="en-US" sz="1600"/>
              <a:t>Access Package</a:t>
            </a:r>
            <a:endParaRPr lang="en-US" sz="1600">
              <a:cs typeface="Segoe UI"/>
            </a:endParaRPr>
          </a:p>
          <a:p>
            <a:pPr marL="285750" indent="-285750">
              <a:buFont typeface="Arial" panose="020B0604020202020204" pitchFamily="34" charset="0"/>
              <a:buChar char="•"/>
            </a:pPr>
            <a:r>
              <a:rPr lang="en-US" sz="1600"/>
              <a:t>Built-in Approval Workflow </a:t>
            </a:r>
            <a:endParaRPr lang="en-US" sz="1600">
              <a:cs typeface="Segoe UI"/>
            </a:endParaRPr>
          </a:p>
          <a:p>
            <a:pPr marL="285750" indent="-285750" algn="l">
              <a:buFont typeface="Arial" panose="020B0604020202020204" pitchFamily="34" charset="0"/>
              <a:buChar char="•"/>
            </a:pPr>
            <a:r>
              <a:rPr lang="en-US" sz="1600"/>
              <a:t>Can scope who can request by organization</a:t>
            </a:r>
            <a:endParaRPr lang="en-US" sz="1600">
              <a:cs typeface="Segoe UI"/>
            </a:endParaRPr>
          </a:p>
          <a:p>
            <a:pPr marL="285750" indent="-285750" algn="l">
              <a:buFont typeface="Arial" panose="020B0604020202020204" pitchFamily="34" charset="0"/>
              <a:buChar char="•"/>
            </a:pPr>
            <a:r>
              <a:rPr lang="en-US" sz="1600"/>
              <a:t>Lifecycle automated</a:t>
            </a:r>
            <a:endParaRPr lang="en-US" sz="1600">
              <a:cs typeface="Segoe UI"/>
            </a:endParaRPr>
          </a:p>
          <a:p>
            <a:pPr marL="285750" indent="-285750" algn="l">
              <a:buFont typeface="Arial" panose="020B0604020202020204" pitchFamily="34" charset="0"/>
              <a:buChar char="•"/>
            </a:pPr>
            <a:r>
              <a:rPr lang="en-US" sz="1600"/>
              <a:t>Supports:</a:t>
            </a:r>
            <a:endParaRPr lang="en-US" sz="1600">
              <a:cs typeface="Segoe UI"/>
            </a:endParaRPr>
          </a:p>
          <a:p>
            <a:pPr marL="742950" lvl="1" indent="-285750">
              <a:buFont typeface="Arial" panose="020B0604020202020204" pitchFamily="34" charset="0"/>
              <a:buChar char="•"/>
            </a:pPr>
            <a:r>
              <a:rPr lang="en-US" sz="1600"/>
              <a:t>SAML/WS-Fed Identities</a:t>
            </a:r>
          </a:p>
          <a:p>
            <a:pPr algn="l"/>
            <a:endParaRPr lang="en-US" sz="2000"/>
          </a:p>
        </p:txBody>
      </p:sp>
      <p:sp>
        <p:nvSpPr>
          <p:cNvPr id="17" name="TextBox 16">
            <a:extLst>
              <a:ext uri="{FF2B5EF4-FFF2-40B4-BE49-F238E27FC236}">
                <a16:creationId xmlns:a16="http://schemas.microsoft.com/office/drawing/2014/main" id="{F8041FD5-F7E8-47B1-A253-40C9E5BC1F89}"/>
              </a:ext>
            </a:extLst>
          </p:cNvPr>
          <p:cNvSpPr txBox="1"/>
          <p:nvPr/>
        </p:nvSpPr>
        <p:spPr>
          <a:xfrm flipH="1">
            <a:off x="8056730" y="3267159"/>
            <a:ext cx="285016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a:t>Branded onboarding from login page</a:t>
            </a:r>
          </a:p>
          <a:p>
            <a:pPr marL="342900" indent="-342900" algn="l">
              <a:buFont typeface="Arial" panose="020B0604020202020204" pitchFamily="34" charset="0"/>
              <a:buChar char="•"/>
            </a:pPr>
            <a:r>
              <a:rPr lang="en-US" sz="1600"/>
              <a:t>User can create an account at the app</a:t>
            </a:r>
          </a:p>
          <a:p>
            <a:pPr marL="285750" indent="-285750" algn="l">
              <a:buFont typeface="Arial" panose="020B0604020202020204" pitchFamily="34" charset="0"/>
              <a:buChar char="•"/>
            </a:pPr>
            <a:r>
              <a:rPr lang="en-US" sz="1600"/>
              <a:t>Flexible localization and language options</a:t>
            </a:r>
          </a:p>
          <a:p>
            <a:pPr marL="342900" indent="-342900" algn="l">
              <a:buFont typeface="Arial" panose="020B0604020202020204" pitchFamily="34" charset="0"/>
              <a:buChar char="•"/>
            </a:pPr>
            <a:r>
              <a:rPr lang="en-US" sz="1600"/>
              <a:t>Supports:</a:t>
            </a:r>
          </a:p>
          <a:p>
            <a:pPr marL="800100" lvl="1" indent="-342900">
              <a:buFont typeface="Arial" panose="020B0604020202020204" pitchFamily="34" charset="0"/>
              <a:buChar char="•"/>
            </a:pPr>
            <a:r>
              <a:rPr lang="en-US" sz="1600"/>
              <a:t>Google</a:t>
            </a:r>
          </a:p>
          <a:p>
            <a:pPr marL="800100" lvl="1" indent="-342900">
              <a:buFont typeface="Arial" panose="020B0604020202020204" pitchFamily="34" charset="0"/>
              <a:buChar char="•"/>
            </a:pPr>
            <a:r>
              <a:rPr lang="en-US" sz="1600"/>
              <a:t>MSA</a:t>
            </a:r>
          </a:p>
          <a:p>
            <a:pPr marL="800100" lvl="1" indent="-342900">
              <a:buFont typeface="Arial" panose="020B0604020202020204" pitchFamily="34" charset="0"/>
              <a:buChar char="•"/>
            </a:pPr>
            <a:r>
              <a:rPr lang="en-US" sz="1600"/>
              <a:t>Facebook</a:t>
            </a:r>
          </a:p>
        </p:txBody>
      </p:sp>
      <p:sp>
        <p:nvSpPr>
          <p:cNvPr id="18" name="TextBox 17">
            <a:extLst>
              <a:ext uri="{FF2B5EF4-FFF2-40B4-BE49-F238E27FC236}">
                <a16:creationId xmlns:a16="http://schemas.microsoft.com/office/drawing/2014/main" id="{8E54F3C2-96DF-4E23-93D2-879CC5770DF2}"/>
              </a:ext>
            </a:extLst>
          </p:cNvPr>
          <p:cNvSpPr txBox="1"/>
          <p:nvPr/>
        </p:nvSpPr>
        <p:spPr>
          <a:xfrm>
            <a:off x="1417199" y="2959382"/>
            <a:ext cx="2877391" cy="307777"/>
          </a:xfrm>
          <a:prstGeom prst="rect">
            <a:avLst/>
          </a:prstGeom>
          <a:noFill/>
        </p:spPr>
        <p:txBody>
          <a:bodyPr wrap="none" lIns="0" tIns="0" rIns="0" bIns="0" rtlCol="0">
            <a:spAutoFit/>
          </a:bodyPr>
          <a:lstStyle/>
          <a:p>
            <a:pPr algn="l"/>
            <a:r>
              <a:rPr lang="en-US" sz="2000" u="sng"/>
              <a:t>Entitlement Management</a:t>
            </a:r>
          </a:p>
        </p:txBody>
      </p:sp>
      <p:sp>
        <p:nvSpPr>
          <p:cNvPr id="20" name="TextBox 19">
            <a:extLst>
              <a:ext uri="{FF2B5EF4-FFF2-40B4-BE49-F238E27FC236}">
                <a16:creationId xmlns:a16="http://schemas.microsoft.com/office/drawing/2014/main" id="{D2F5D337-95CE-413E-9EAF-0381938B025C}"/>
              </a:ext>
            </a:extLst>
          </p:cNvPr>
          <p:cNvSpPr txBox="1"/>
          <p:nvPr/>
        </p:nvSpPr>
        <p:spPr>
          <a:xfrm>
            <a:off x="8305977" y="2959381"/>
            <a:ext cx="2259273" cy="307777"/>
          </a:xfrm>
          <a:prstGeom prst="rect">
            <a:avLst/>
          </a:prstGeom>
          <a:noFill/>
        </p:spPr>
        <p:txBody>
          <a:bodyPr wrap="none" lIns="0" tIns="0" rIns="0" bIns="0" rtlCol="0">
            <a:spAutoFit/>
          </a:bodyPr>
          <a:lstStyle/>
          <a:p>
            <a:pPr algn="l"/>
            <a:r>
              <a:rPr lang="en-US" sz="2000" u="sng"/>
              <a:t>Self Service Sign-up</a:t>
            </a:r>
          </a:p>
        </p:txBody>
      </p:sp>
      <p:sp>
        <p:nvSpPr>
          <p:cNvPr id="3" name="TextBox 2">
            <a:extLst>
              <a:ext uri="{FF2B5EF4-FFF2-40B4-BE49-F238E27FC236}">
                <a16:creationId xmlns:a16="http://schemas.microsoft.com/office/drawing/2014/main" id="{6068E089-385B-645E-A040-A655D30D61BE}"/>
              </a:ext>
            </a:extLst>
          </p:cNvPr>
          <p:cNvSpPr txBox="1"/>
          <p:nvPr/>
        </p:nvSpPr>
        <p:spPr>
          <a:xfrm>
            <a:off x="651641" y="1282262"/>
            <a:ext cx="67108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t>Answer: It depends on what you're looking for.</a:t>
            </a:r>
            <a:endParaRPr lang="en-US"/>
          </a:p>
        </p:txBody>
      </p:sp>
      <p:sp>
        <p:nvSpPr>
          <p:cNvPr id="12" name="TextBox 11">
            <a:extLst>
              <a:ext uri="{FF2B5EF4-FFF2-40B4-BE49-F238E27FC236}">
                <a16:creationId xmlns:a16="http://schemas.microsoft.com/office/drawing/2014/main" id="{967B1CF4-0EF2-430C-38EC-CBC051797681}"/>
              </a:ext>
            </a:extLst>
          </p:cNvPr>
          <p:cNvSpPr txBox="1"/>
          <p:nvPr/>
        </p:nvSpPr>
        <p:spPr>
          <a:xfrm>
            <a:off x="5634474" y="2946244"/>
            <a:ext cx="530594" cy="307777"/>
          </a:xfrm>
          <a:prstGeom prst="rect">
            <a:avLst/>
          </a:prstGeom>
          <a:noFill/>
        </p:spPr>
        <p:txBody>
          <a:bodyPr wrap="none" lIns="0" tIns="0" rIns="0" bIns="0" rtlCol="0" anchor="t">
            <a:spAutoFit/>
          </a:bodyPr>
          <a:lstStyle/>
          <a:p>
            <a:pPr algn="l"/>
            <a:r>
              <a:rPr lang="en-US" sz="2000" u="sng"/>
              <a:t>Both</a:t>
            </a:r>
            <a:endParaRPr lang="en-US"/>
          </a:p>
        </p:txBody>
      </p:sp>
    </p:spTree>
    <p:extLst>
      <p:ext uri="{BB962C8B-B14F-4D97-AF65-F5344CB8AC3E}">
        <p14:creationId xmlns:p14="http://schemas.microsoft.com/office/powerpoint/2010/main" val="4642845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7011" y="3129224"/>
            <a:ext cx="7630186" cy="779799"/>
          </a:xfrm>
        </p:spPr>
        <p:txBody>
          <a:bodyPr vert="horz" lIns="91440" tIns="45720" rIns="91440" bIns="45720" rtlCol="0" anchor="ctr">
            <a:normAutofit fontScale="90000"/>
          </a:bodyPr>
          <a:lstStyle/>
          <a:p>
            <a:pPr algn="ctr"/>
            <a:r>
              <a:rPr lang="en-US"/>
              <a:t>Onboarding and Discovery</a:t>
            </a:r>
            <a:br>
              <a:rPr lang="en-US"/>
            </a:br>
            <a:br>
              <a:rPr lang="en-US"/>
            </a:b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Tree>
    <p:extLst>
      <p:ext uri="{BB962C8B-B14F-4D97-AF65-F5344CB8AC3E}">
        <p14:creationId xmlns:p14="http://schemas.microsoft.com/office/powerpoint/2010/main" val="32958637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B-2DEE-0523-ED88-59585E79BAB1}"/>
              </a:ext>
            </a:extLst>
          </p:cNvPr>
          <p:cNvSpPr>
            <a:spLocks noGrp="1"/>
          </p:cNvSpPr>
          <p:nvPr>
            <p:ph type="title"/>
          </p:nvPr>
        </p:nvSpPr>
        <p:spPr>
          <a:xfrm>
            <a:off x="588263" y="457200"/>
            <a:ext cx="5147519" cy="1107996"/>
          </a:xfrm>
        </p:spPr>
        <p:txBody>
          <a:bodyPr>
            <a:noAutofit/>
          </a:bodyPr>
          <a:lstStyle/>
          <a:p>
            <a:r>
              <a:rPr lang="en-US" sz="3600"/>
              <a:t>Discover new insights and actions that will improve your ID Governance posture</a:t>
            </a:r>
          </a:p>
        </p:txBody>
      </p:sp>
      <p:sp>
        <p:nvSpPr>
          <p:cNvPr id="3" name="Freeform 2">
            <a:extLst>
              <a:ext uri="{FF2B5EF4-FFF2-40B4-BE49-F238E27FC236}">
                <a16:creationId xmlns:a16="http://schemas.microsoft.com/office/drawing/2014/main" id="{AD9E6163-5BAA-FDF7-ADD2-6330C0914068}"/>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69C36294-7DB3-A0CE-668F-6F7F3EE39561}"/>
              </a:ext>
            </a:extLst>
          </p:cNvPr>
          <p:cNvSpPr/>
          <p:nvPr/>
        </p:nvSpPr>
        <p:spPr bwMode="auto">
          <a:xfrm>
            <a:off x="659893" y="2994290"/>
            <a:ext cx="4381499" cy="3466652"/>
          </a:xfrm>
          <a:prstGeom prst="roundRect">
            <a:avLst>
              <a:gd name="adj" fmla="val 7993"/>
            </a:avLst>
          </a:prstGeom>
          <a:solidFill>
            <a:schemeClr val="bg1"/>
          </a:solidFill>
          <a:ln>
            <a:noFill/>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E4C29FC-5551-ABD8-3CE6-A85F28ED73A2}"/>
              </a:ext>
            </a:extLst>
          </p:cNvPr>
          <p:cNvSpPr txBox="1"/>
          <p:nvPr/>
        </p:nvSpPr>
        <p:spPr>
          <a:xfrm>
            <a:off x="1540111" y="3219474"/>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One </a:t>
            </a:r>
            <a:r>
              <a:rPr kumimoji="0" lang="en-US" sz="1800" b="0" i="0" u="none" strike="noStrike" kern="1200" cap="none" spc="-50" normalizeH="0" baseline="0" noProof="0" err="1">
                <a:ln>
                  <a:noFill/>
                </a:ln>
                <a:solidFill>
                  <a:srgbClr val="000000"/>
                </a:solidFill>
                <a:effectLst/>
                <a:uLnTx/>
                <a:uFillTx/>
                <a:latin typeface="Segoe UI"/>
                <a:ea typeface="+mn-ea"/>
                <a:cs typeface="+mn-cs"/>
              </a:rPr>
              <a:t>pag</a:t>
            </a:r>
            <a:r>
              <a:rPr lang="en-US" spc="-50">
                <a:solidFill>
                  <a:srgbClr val="000000"/>
                </a:solidFill>
                <a:latin typeface="Segoe UI"/>
              </a:rPr>
              <a:t>e </a:t>
            </a:r>
            <a:r>
              <a:rPr kumimoji="0" lang="en-US" sz="1800" b="0" i="0" u="none" strike="noStrike" kern="1200" cap="none" spc="-50" normalizeH="0" baseline="0" noProof="0">
                <a:ln>
                  <a:noFill/>
                </a:ln>
                <a:solidFill>
                  <a:srgbClr val="000000"/>
                </a:solidFill>
                <a:effectLst/>
                <a:uLnTx/>
                <a:uFillTx/>
                <a:latin typeface="Segoe UI"/>
                <a:ea typeface="+mn-ea"/>
                <a:cs typeface="+mn-cs"/>
              </a:rPr>
              <a:t>to </a:t>
            </a:r>
            <a:r>
              <a:rPr kumimoji="0" lang="en-US" sz="1800" b="0" i="0" u="none" strike="noStrike" kern="1200" cap="none" spc="-50" normalizeH="0" baseline="0" noProof="0" err="1">
                <a:ln>
                  <a:noFill/>
                </a:ln>
                <a:solidFill>
                  <a:srgbClr val="000000"/>
                </a:solidFill>
                <a:effectLst/>
                <a:uLnTx/>
                <a:uFillTx/>
                <a:latin typeface="Segoe UI"/>
                <a:ea typeface="+mn-ea"/>
                <a:cs typeface="+mn-cs"/>
              </a:rPr>
              <a:t>to</a:t>
            </a:r>
            <a:r>
              <a:rPr kumimoji="0" lang="en-US" sz="1800" b="0" i="0" u="none" strike="noStrike" kern="1200" cap="none" spc="-50" normalizeH="0" baseline="0" noProof="0">
                <a:ln>
                  <a:noFill/>
                </a:ln>
                <a:solidFill>
                  <a:srgbClr val="000000"/>
                </a:solidFill>
                <a:effectLst/>
                <a:uLnTx/>
                <a:uFillTx/>
                <a:latin typeface="Segoe UI"/>
                <a:ea typeface="+mn-ea"/>
                <a:cs typeface="+mn-cs"/>
              </a:rPr>
              <a:t> track your ID Governance journey</a:t>
            </a:r>
          </a:p>
        </p:txBody>
      </p:sp>
      <p:sp>
        <p:nvSpPr>
          <p:cNvPr id="6" name="TextBox 5">
            <a:extLst>
              <a:ext uri="{FF2B5EF4-FFF2-40B4-BE49-F238E27FC236}">
                <a16:creationId xmlns:a16="http://schemas.microsoft.com/office/drawing/2014/main" id="{5F68C525-91BB-640E-C8EE-F89EE20F5CED}"/>
              </a:ext>
            </a:extLst>
          </p:cNvPr>
          <p:cNvSpPr txBox="1"/>
          <p:nvPr/>
        </p:nvSpPr>
        <p:spPr>
          <a:xfrm>
            <a:off x="1540110" y="4762742"/>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Assess whether and how you need to respond to potential issues</a:t>
            </a:r>
          </a:p>
        </p:txBody>
      </p:sp>
      <p:sp>
        <p:nvSpPr>
          <p:cNvPr id="7" name="Touchscreen" title="Icon of a closed hand with one finger touching a screen">
            <a:extLst>
              <a:ext uri="{FF2B5EF4-FFF2-40B4-BE49-F238E27FC236}">
                <a16:creationId xmlns:a16="http://schemas.microsoft.com/office/drawing/2014/main" id="{CF5BDD9A-13B6-0BAD-08C2-15BD139FBD10}"/>
              </a:ext>
            </a:extLst>
          </p:cNvPr>
          <p:cNvSpPr>
            <a:spLocks noChangeAspect="1" noEditPoints="1"/>
          </p:cNvSpPr>
          <p:nvPr/>
        </p:nvSpPr>
        <p:spPr bwMode="auto">
          <a:xfrm>
            <a:off x="963464" y="3268779"/>
            <a:ext cx="365760" cy="35588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96" title="Icon of a gear with a wrench">
            <a:extLst>
              <a:ext uri="{FF2B5EF4-FFF2-40B4-BE49-F238E27FC236}">
                <a16:creationId xmlns:a16="http://schemas.microsoft.com/office/drawing/2014/main" id="{16FD286D-C7CE-D6BF-8E45-4BED4614421B}"/>
              </a:ext>
            </a:extLst>
          </p:cNvPr>
          <p:cNvSpPr>
            <a:spLocks noChangeAspect="1" noEditPoints="1"/>
          </p:cNvSpPr>
          <p:nvPr/>
        </p:nvSpPr>
        <p:spPr bwMode="auto">
          <a:xfrm>
            <a:off x="963464" y="4800262"/>
            <a:ext cx="365760" cy="34949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brain_2" title="Icon of a brain with circles and connection lines inside">
            <a:extLst>
              <a:ext uri="{FF2B5EF4-FFF2-40B4-BE49-F238E27FC236}">
                <a16:creationId xmlns:a16="http://schemas.microsoft.com/office/drawing/2014/main" id="{C8BB8485-4F6C-CF2B-4879-EE855638A00A}"/>
              </a:ext>
            </a:extLst>
          </p:cNvPr>
          <p:cNvSpPr>
            <a:spLocks noChangeAspect="1" noEditPoints="1"/>
          </p:cNvSpPr>
          <p:nvPr/>
        </p:nvSpPr>
        <p:spPr bwMode="auto">
          <a:xfrm>
            <a:off x="940308" y="5673017"/>
            <a:ext cx="412072" cy="28673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1261525C-08B8-0A41-5EFF-CFEA8AE3744F}"/>
              </a:ext>
            </a:extLst>
          </p:cNvPr>
          <p:cNvSpPr txBox="1"/>
          <p:nvPr/>
        </p:nvSpPr>
        <p:spPr>
          <a:xfrm>
            <a:off x="1540111" y="5650200"/>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Intelligent recommendations to optimize your environment</a:t>
            </a:r>
          </a:p>
        </p:txBody>
      </p:sp>
      <p:sp>
        <p:nvSpPr>
          <p:cNvPr id="11" name="TextBox 10">
            <a:extLst>
              <a:ext uri="{FF2B5EF4-FFF2-40B4-BE49-F238E27FC236}">
                <a16:creationId xmlns:a16="http://schemas.microsoft.com/office/drawing/2014/main" id="{F2CA2566-422D-5DD2-BC5D-E0715E90D9D7}"/>
              </a:ext>
            </a:extLst>
          </p:cNvPr>
          <p:cNvSpPr txBox="1"/>
          <p:nvPr/>
        </p:nvSpPr>
        <p:spPr>
          <a:xfrm>
            <a:off x="1540111" y="4172279"/>
            <a:ext cx="342813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Action oriented activity insights </a:t>
            </a:r>
          </a:p>
        </p:txBody>
      </p:sp>
      <p:sp>
        <p:nvSpPr>
          <p:cNvPr id="12" name="target_2" title="Icon of a target with an arrow hitting the bullseye">
            <a:extLst>
              <a:ext uri="{FF2B5EF4-FFF2-40B4-BE49-F238E27FC236}">
                <a16:creationId xmlns:a16="http://schemas.microsoft.com/office/drawing/2014/main" id="{7CB85350-5BA6-A57C-4C8D-A71B3DD59CF3}"/>
              </a:ext>
            </a:extLst>
          </p:cNvPr>
          <p:cNvSpPr>
            <a:spLocks noChangeAspect="1" noEditPoints="1"/>
          </p:cNvSpPr>
          <p:nvPr/>
        </p:nvSpPr>
        <p:spPr bwMode="auto">
          <a:xfrm>
            <a:off x="974190" y="4132837"/>
            <a:ext cx="344308" cy="355882"/>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Picture 12">
            <a:extLst>
              <a:ext uri="{FF2B5EF4-FFF2-40B4-BE49-F238E27FC236}">
                <a16:creationId xmlns:a16="http://schemas.microsoft.com/office/drawing/2014/main" id="{B9F88FDD-6F30-153D-922D-DF4EE32F4D06}"/>
              </a:ext>
            </a:extLst>
          </p:cNvPr>
          <p:cNvPicPr>
            <a:picLocks noChangeAspect="1"/>
          </p:cNvPicPr>
          <p:nvPr/>
        </p:nvPicPr>
        <p:blipFill>
          <a:blip r:embed="rId3"/>
          <a:stretch>
            <a:fillRect/>
          </a:stretch>
        </p:blipFill>
        <p:spPr>
          <a:xfrm>
            <a:off x="6439155" y="596840"/>
            <a:ext cx="5650322" cy="5362915"/>
          </a:xfrm>
          <a:prstGeom prst="rect">
            <a:avLst/>
          </a:prstGeom>
        </p:spPr>
      </p:pic>
    </p:spTree>
    <p:extLst>
      <p:ext uri="{BB962C8B-B14F-4D97-AF65-F5344CB8AC3E}">
        <p14:creationId xmlns:p14="http://schemas.microsoft.com/office/powerpoint/2010/main" val="406329551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3614066"/>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external identities to determine applicable scenarios, feasibility and scope. </a:t>
            </a:r>
          </a:p>
          <a:p>
            <a:pPr lvl="1"/>
            <a:r>
              <a:rPr lang="en-US" sz="1800"/>
              <a:t>How is the onboarding process for external identities?</a:t>
            </a:r>
          </a:p>
          <a:p>
            <a:pPr lvl="1"/>
            <a:r>
              <a:rPr lang="en-US" sz="1800"/>
              <a:t>Is there any process to remove unused external identities? </a:t>
            </a:r>
          </a:p>
          <a:p>
            <a:pPr>
              <a:buFont typeface="Arial" panose="020B0604020202020204" pitchFamily="34" charset="0"/>
              <a:buChar char="•"/>
            </a:pPr>
            <a:endParaRPr lang="en-US" sz="2000"/>
          </a:p>
          <a:p>
            <a:pPr>
              <a:buFont typeface="Arial" panose="020B0604020202020204" pitchFamily="34" charset="0"/>
              <a:buChar char="•"/>
            </a:pPr>
            <a:r>
              <a:rPr lang="en-US" sz="2000" b="1">
                <a:cs typeface="Segoe UI"/>
              </a:rPr>
              <a:t>Define: On a successful completed lifecycle for pilot external identities.</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Govern guest and partner access to resources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3707DB-0288-FE5E-34CB-AB9A9A2507C1}"/>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Get Insights on existing External Users</a:t>
            </a:r>
          </a:p>
        </p:txBody>
      </p:sp>
      <p:pic>
        <p:nvPicPr>
          <p:cNvPr id="6" name="Picture 5">
            <a:extLst>
              <a:ext uri="{FF2B5EF4-FFF2-40B4-BE49-F238E27FC236}">
                <a16:creationId xmlns:a16="http://schemas.microsoft.com/office/drawing/2014/main" id="{21C9D729-74EA-95F0-D1CB-56B6C637B141}"/>
              </a:ext>
            </a:extLst>
          </p:cNvPr>
          <p:cNvPicPr>
            <a:picLocks noChangeAspect="1"/>
          </p:cNvPicPr>
          <p:nvPr/>
        </p:nvPicPr>
        <p:blipFill>
          <a:blip r:embed="rId2"/>
          <a:stretch>
            <a:fillRect/>
          </a:stretch>
        </p:blipFill>
        <p:spPr>
          <a:xfrm>
            <a:off x="2259884" y="1951462"/>
            <a:ext cx="6607891" cy="4182637"/>
          </a:xfrm>
          <a:prstGeom prst="rect">
            <a:avLst/>
          </a:prstGeom>
        </p:spPr>
      </p:pic>
    </p:spTree>
    <p:extLst>
      <p:ext uri="{BB962C8B-B14F-4D97-AF65-F5344CB8AC3E}">
        <p14:creationId xmlns:p14="http://schemas.microsoft.com/office/powerpoint/2010/main" val="3162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2E9A-22B1-E99D-59BD-1938C69AD81F}"/>
              </a:ext>
            </a:extLst>
          </p:cNvPr>
          <p:cNvSpPr>
            <a:spLocks noGrp="1"/>
          </p:cNvSpPr>
          <p:nvPr>
            <p:ph type="title"/>
          </p:nvPr>
        </p:nvSpPr>
        <p:spPr/>
        <p:txBody>
          <a:bodyPr>
            <a:normAutofit/>
          </a:bodyPr>
          <a:lstStyle/>
          <a:p>
            <a:r>
              <a:rPr lang="en-US" sz="3200"/>
              <a:t>How access works for external users</a:t>
            </a:r>
          </a:p>
        </p:txBody>
      </p:sp>
      <p:pic>
        <p:nvPicPr>
          <p:cNvPr id="1026" name="Picture 2" descr="Diagram showing the lifecycle of external users">
            <a:extLst>
              <a:ext uri="{FF2B5EF4-FFF2-40B4-BE49-F238E27FC236}">
                <a16:creationId xmlns:a16="http://schemas.microsoft.com/office/drawing/2014/main" id="{BDE588E0-CED0-6A04-EBB4-E7F00200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55" y="1495625"/>
            <a:ext cx="7153275" cy="437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sz="3200">
                <a:latin typeface="+mn-lt"/>
              </a:rPr>
              <a:t>Guest attribute management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B7FD88B2-60A7-9AD4-E140-BDA6E3A4A171}"/>
              </a:ext>
            </a:extLst>
          </p:cNvPr>
          <p:cNvCxnSpPr>
            <a:cxnSpLocks/>
          </p:cNvCxnSpPr>
          <p:nvPr/>
        </p:nvCxnSpPr>
        <p:spPr>
          <a:xfrm>
            <a:off x="9352267" y="3072223"/>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47ACF2-60CD-AC09-B5DC-437DAA15FB5C}"/>
              </a:ext>
            </a:extLst>
          </p:cNvPr>
          <p:cNvCxnSpPr>
            <a:cxnSpLocks/>
          </p:cNvCxnSpPr>
          <p:nvPr/>
        </p:nvCxnSpPr>
        <p:spPr>
          <a:xfrm>
            <a:off x="9352267" y="4305337"/>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7FEBF68-54AA-44D8-117D-03B81369BE07}"/>
              </a:ext>
            </a:extLst>
          </p:cNvPr>
          <p:cNvCxnSpPr>
            <a:cxnSpLocks/>
          </p:cNvCxnSpPr>
          <p:nvPr/>
        </p:nvCxnSpPr>
        <p:spPr>
          <a:xfrm>
            <a:off x="9352267" y="1840001"/>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30388E2-950B-11AD-4750-477563E1C7FD}"/>
              </a:ext>
            </a:extLst>
          </p:cNvPr>
          <p:cNvGrpSpPr/>
          <p:nvPr/>
        </p:nvGrpSpPr>
        <p:grpSpPr>
          <a:xfrm>
            <a:off x="7506000" y="3346113"/>
            <a:ext cx="3446467" cy="959225"/>
            <a:chOff x="8060182" y="3714772"/>
            <a:chExt cx="3446467" cy="959225"/>
          </a:xfrm>
        </p:grpSpPr>
        <p:sp>
          <p:nvSpPr>
            <p:cNvPr id="11" name="Rectangle: Rounded Corners 10">
              <a:extLst>
                <a:ext uri="{FF2B5EF4-FFF2-40B4-BE49-F238E27FC236}">
                  <a16:creationId xmlns:a16="http://schemas.microsoft.com/office/drawing/2014/main" id="{489B8C41-106E-9842-7616-2CDA5824911A}"/>
                </a:ext>
              </a:extLst>
            </p:cNvPr>
            <p:cNvSpPr/>
            <p:nvPr/>
          </p:nvSpPr>
          <p:spPr>
            <a:xfrm>
              <a:off x="8306249" y="394247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Approver views answers and approves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12" name="Oval 11">
              <a:extLst>
                <a:ext uri="{FF2B5EF4-FFF2-40B4-BE49-F238E27FC236}">
                  <a16:creationId xmlns:a16="http://schemas.microsoft.com/office/drawing/2014/main" id="{0572FE45-B397-7E2E-A558-0364D36B42CC}"/>
                </a:ext>
              </a:extLst>
            </p:cNvPr>
            <p:cNvSpPr/>
            <p:nvPr/>
          </p:nvSpPr>
          <p:spPr bwMode="auto">
            <a:xfrm>
              <a:off x="8060182" y="3714772"/>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38F86434-2C53-1885-901B-74FB68B44EC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43368" y="3760492"/>
              <a:ext cx="327922" cy="365760"/>
            </a:xfrm>
            <a:prstGeom prst="rect">
              <a:avLst/>
            </a:prstGeom>
          </p:spPr>
        </p:pic>
      </p:grpSp>
      <p:grpSp>
        <p:nvGrpSpPr>
          <p:cNvPr id="14" name="Group 13">
            <a:extLst>
              <a:ext uri="{FF2B5EF4-FFF2-40B4-BE49-F238E27FC236}">
                <a16:creationId xmlns:a16="http://schemas.microsoft.com/office/drawing/2014/main" id="{BBA00A89-6566-8501-4E50-7B86DF712381}"/>
              </a:ext>
            </a:extLst>
          </p:cNvPr>
          <p:cNvGrpSpPr/>
          <p:nvPr/>
        </p:nvGrpSpPr>
        <p:grpSpPr>
          <a:xfrm>
            <a:off x="7524547" y="882560"/>
            <a:ext cx="3427920" cy="957441"/>
            <a:chOff x="8078729" y="1119860"/>
            <a:chExt cx="3427920" cy="957441"/>
          </a:xfrm>
        </p:grpSpPr>
        <p:sp>
          <p:nvSpPr>
            <p:cNvPr id="15" name="Rectangle: Rounded Corners 14">
              <a:extLst>
                <a:ext uri="{FF2B5EF4-FFF2-40B4-BE49-F238E27FC236}">
                  <a16:creationId xmlns:a16="http://schemas.microsoft.com/office/drawing/2014/main" id="{5794FA4F-A97F-0346-098F-75D1A93B8D64}"/>
                </a:ext>
              </a:extLst>
            </p:cNvPr>
            <p:cNvSpPr/>
            <p:nvPr/>
          </p:nvSpPr>
          <p:spPr>
            <a:xfrm>
              <a:off x="8306249" y="1345781"/>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Administrator configures questions</a:t>
              </a:r>
            </a:p>
            <a:p>
              <a:pPr>
                <a:tabLst>
                  <a:tab pos="687388" algn="l"/>
                </a:tabLst>
              </a:pPr>
              <a:r>
                <a:rPr lang="en-US" sz="1100" b="1">
                  <a:solidFill>
                    <a:schemeClr val="tx1"/>
                  </a:solidFill>
                </a:rPr>
                <a:t>Question</a:t>
              </a:r>
              <a:r>
                <a:rPr lang="en-US" sz="1100">
                  <a:solidFill>
                    <a:schemeClr val="tx1"/>
                  </a:solidFill>
                </a:rPr>
                <a:t>:	</a:t>
              </a:r>
              <a:r>
                <a:rPr lang="en-US" sz="1100" i="1">
                  <a:solidFill>
                    <a:schemeClr val="accent1"/>
                  </a:solidFill>
                </a:rPr>
                <a:t>Have you read the NDA?</a:t>
              </a:r>
              <a:endParaRPr lang="en-US" sz="1100">
                <a:solidFill>
                  <a:schemeClr val="accent1"/>
                </a:solidFill>
              </a:endParaRPr>
            </a:p>
            <a:p>
              <a:pPr>
                <a:tabLst>
                  <a:tab pos="687388" algn="l"/>
                </a:tabLst>
              </a:pPr>
              <a:r>
                <a:rPr lang="en-US" sz="1100" b="1">
                  <a:solidFill>
                    <a:schemeClr val="tx1"/>
                  </a:solidFill>
                </a:rPr>
                <a:t>Attribute</a:t>
              </a:r>
              <a:r>
                <a:rPr lang="en-US" sz="1100">
                  <a:solidFill>
                    <a:schemeClr val="tx1"/>
                  </a:solidFill>
                </a:rPr>
                <a:t>:	</a:t>
              </a:r>
              <a:r>
                <a:rPr lang="en-US" sz="1100" i="1">
                  <a:solidFill>
                    <a:schemeClr val="accent1"/>
                  </a:solidFill>
                </a:rPr>
                <a:t>What company are you from?</a:t>
              </a:r>
              <a:endParaRPr lang="en-US" sz="1100">
                <a:solidFill>
                  <a:schemeClr val="accent1"/>
                </a:solidFill>
              </a:endParaRPr>
            </a:p>
          </p:txBody>
        </p:sp>
        <p:sp>
          <p:nvSpPr>
            <p:cNvPr id="16" name="Oval 15">
              <a:extLst>
                <a:ext uri="{FF2B5EF4-FFF2-40B4-BE49-F238E27FC236}">
                  <a16:creationId xmlns:a16="http://schemas.microsoft.com/office/drawing/2014/main" id="{2D1DA92C-D687-D899-A010-62617D203AD4}"/>
                </a:ext>
              </a:extLst>
            </p:cNvPr>
            <p:cNvSpPr/>
            <p:nvPr/>
          </p:nvSpPr>
          <p:spPr bwMode="auto">
            <a:xfrm>
              <a:off x="8078729" y="11198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26755A75-D4C3-31C9-1E74-3A1D41B8E5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4449" y="1165580"/>
              <a:ext cx="365760" cy="365760"/>
            </a:xfrm>
            <a:prstGeom prst="rect">
              <a:avLst/>
            </a:prstGeom>
          </p:spPr>
        </p:pic>
      </p:grpSp>
      <p:grpSp>
        <p:nvGrpSpPr>
          <p:cNvPr id="18" name="Group 17">
            <a:extLst>
              <a:ext uri="{FF2B5EF4-FFF2-40B4-BE49-F238E27FC236}">
                <a16:creationId xmlns:a16="http://schemas.microsoft.com/office/drawing/2014/main" id="{D2C7BBF6-1577-6D34-A4E3-93470AD5DC35}"/>
              </a:ext>
            </a:extLst>
          </p:cNvPr>
          <p:cNvGrpSpPr/>
          <p:nvPr/>
        </p:nvGrpSpPr>
        <p:grpSpPr>
          <a:xfrm>
            <a:off x="7524547" y="4579226"/>
            <a:ext cx="3427920" cy="960120"/>
            <a:chOff x="8078729" y="5012227"/>
            <a:chExt cx="3427920" cy="960120"/>
          </a:xfrm>
        </p:grpSpPr>
        <p:sp>
          <p:nvSpPr>
            <p:cNvPr id="19" name="Rectangle: Rounded Corners 18">
              <a:extLst>
                <a:ext uri="{FF2B5EF4-FFF2-40B4-BE49-F238E27FC236}">
                  <a16:creationId xmlns:a16="http://schemas.microsoft.com/office/drawing/2014/main" id="{D6A065FF-2081-D3D7-79A6-C7B72CD47393}"/>
                </a:ext>
              </a:extLst>
            </p:cNvPr>
            <p:cNvSpPr/>
            <p:nvPr/>
          </p:nvSpPr>
          <p:spPr>
            <a:xfrm>
              <a:off x="8306249" y="524082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Write attribute values to User object</a:t>
              </a:r>
            </a:p>
            <a:p>
              <a:r>
                <a:rPr lang="en-US" sz="1100" b="1" err="1">
                  <a:solidFill>
                    <a:schemeClr val="tx1"/>
                  </a:solidFill>
                  <a:latin typeface="Consolas" panose="020B0609020204030204" pitchFamily="49" charset="0"/>
                </a:rPr>
                <a:t>User.Company</a:t>
              </a:r>
              <a:r>
                <a:rPr lang="en-US" sz="1100" b="1">
                  <a:solidFill>
                    <a:schemeClr val="tx1"/>
                  </a:solidFill>
                  <a:latin typeface="Consolas" panose="020B0609020204030204" pitchFamily="49" charset="0"/>
                </a:rPr>
                <a:t> = </a:t>
              </a:r>
              <a:r>
                <a:rPr lang="en-US" sz="1100" b="1" err="1">
                  <a:solidFill>
                    <a:schemeClr val="tx1"/>
                  </a:solidFill>
                  <a:latin typeface="Consolas" panose="020B0609020204030204" pitchFamily="49" charset="0"/>
                </a:rPr>
                <a:t>Fabrikam</a:t>
              </a:r>
              <a:br>
                <a:rPr lang="en-US" sz="1100">
                  <a:solidFill>
                    <a:schemeClr val="tx1"/>
                  </a:solidFill>
                  <a:latin typeface="Consolas" panose="020B0609020204030204" pitchFamily="49" charset="0"/>
                </a:rPr>
              </a:br>
              <a:endParaRPr lang="en-US" sz="1100">
                <a:solidFill>
                  <a:schemeClr val="tx1"/>
                </a:solidFill>
                <a:latin typeface="Consolas" panose="020B0609020204030204" pitchFamily="49" charset="0"/>
              </a:endParaRPr>
            </a:p>
          </p:txBody>
        </p:sp>
        <p:sp>
          <p:nvSpPr>
            <p:cNvPr id="20" name="Oval 19">
              <a:extLst>
                <a:ext uri="{FF2B5EF4-FFF2-40B4-BE49-F238E27FC236}">
                  <a16:creationId xmlns:a16="http://schemas.microsoft.com/office/drawing/2014/main" id="{88A2C8FC-B578-215E-5563-6A4EAB2CAE9F}"/>
                </a:ext>
              </a:extLst>
            </p:cNvPr>
            <p:cNvSpPr/>
            <p:nvPr/>
          </p:nvSpPr>
          <p:spPr bwMode="auto">
            <a:xfrm>
              <a:off x="8078729" y="5012227"/>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84301775-3258-852B-1566-856F168416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4449" y="5057947"/>
              <a:ext cx="365760" cy="365760"/>
            </a:xfrm>
            <a:prstGeom prst="rect">
              <a:avLst/>
            </a:prstGeom>
          </p:spPr>
        </p:pic>
      </p:grpSp>
      <p:grpSp>
        <p:nvGrpSpPr>
          <p:cNvPr id="22" name="Group 21">
            <a:extLst>
              <a:ext uri="{FF2B5EF4-FFF2-40B4-BE49-F238E27FC236}">
                <a16:creationId xmlns:a16="http://schemas.microsoft.com/office/drawing/2014/main" id="{DB0345D9-1A04-076C-1F32-DE45EE41A390}"/>
              </a:ext>
            </a:extLst>
          </p:cNvPr>
          <p:cNvGrpSpPr/>
          <p:nvPr/>
        </p:nvGrpSpPr>
        <p:grpSpPr>
          <a:xfrm>
            <a:off x="7504385" y="2136059"/>
            <a:ext cx="3448082" cy="936165"/>
            <a:chOff x="8058567" y="2569060"/>
            <a:chExt cx="3448082" cy="936165"/>
          </a:xfrm>
        </p:grpSpPr>
        <p:sp>
          <p:nvSpPr>
            <p:cNvPr id="23" name="Rectangle: Rounded Corners 22">
              <a:extLst>
                <a:ext uri="{FF2B5EF4-FFF2-40B4-BE49-F238E27FC236}">
                  <a16:creationId xmlns:a16="http://schemas.microsoft.com/office/drawing/2014/main" id="{13E903FD-1DB1-95B9-A2D5-270ABB4B6105}"/>
                </a:ext>
              </a:extLst>
            </p:cNvPr>
            <p:cNvSpPr/>
            <p:nvPr/>
          </p:nvSpPr>
          <p:spPr>
            <a:xfrm>
              <a:off x="8306249" y="2773705"/>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Requestor provides answers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24" name="Oval 23">
              <a:extLst>
                <a:ext uri="{FF2B5EF4-FFF2-40B4-BE49-F238E27FC236}">
                  <a16:creationId xmlns:a16="http://schemas.microsoft.com/office/drawing/2014/main" id="{41CF1FEB-1B72-2A41-13DD-04A7F8794773}"/>
                </a:ext>
              </a:extLst>
            </p:cNvPr>
            <p:cNvSpPr/>
            <p:nvPr/>
          </p:nvSpPr>
          <p:spPr bwMode="auto">
            <a:xfrm>
              <a:off x="8058567" y="25690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C4DFAE65-B426-B31E-9C7C-8B9FB0B807C6}"/>
                </a:ext>
              </a:extLst>
            </p:cNvPr>
            <p:cNvGrpSpPr>
              <a:grpSpLocks noChangeAspect="1"/>
            </p:cNvGrpSpPr>
            <p:nvPr/>
          </p:nvGrpSpPr>
          <p:grpSpPr>
            <a:xfrm>
              <a:off x="8141149" y="2592612"/>
              <a:ext cx="332360" cy="365760"/>
              <a:chOff x="8427220" y="2816640"/>
              <a:chExt cx="610686" cy="672055"/>
            </a:xfrm>
          </p:grpSpPr>
          <p:sp>
            <p:nvSpPr>
              <p:cNvPr id="26" name="Freeform: Shape 25">
                <a:extLst>
                  <a:ext uri="{FF2B5EF4-FFF2-40B4-BE49-F238E27FC236}">
                    <a16:creationId xmlns:a16="http://schemas.microsoft.com/office/drawing/2014/main" id="{909C9346-3622-B848-40E3-4202F26942C9}"/>
                  </a:ext>
                </a:extLst>
              </p:cNvPr>
              <p:cNvSpPr/>
              <p:nvPr/>
            </p:nvSpPr>
            <p:spPr>
              <a:xfrm>
                <a:off x="8427220" y="3118691"/>
                <a:ext cx="610686" cy="370004"/>
              </a:xfrm>
              <a:custGeom>
                <a:avLst/>
                <a:gdLst>
                  <a:gd name="connsiteX0" fmla="*/ 556260 w 610686"/>
                  <a:gd name="connsiteY0" fmla="*/ 370004 h 370004"/>
                  <a:gd name="connsiteX1" fmla="*/ 610398 w 610686"/>
                  <a:gd name="connsiteY1" fmla="*/ 315866 h 370004"/>
                  <a:gd name="connsiteX2" fmla="*/ 610398 w 610686"/>
                  <a:gd name="connsiteY2" fmla="*/ 309519 h 370004"/>
                  <a:gd name="connsiteX3" fmla="*/ 305359 w 610686"/>
                  <a:gd name="connsiteY3" fmla="*/ 0 h 370004"/>
                  <a:gd name="connsiteX4" fmla="*/ 320 w 610686"/>
                  <a:gd name="connsiteY4" fmla="*/ 309892 h 370004"/>
                  <a:gd name="connsiteX5" fmla="*/ 48659 w 610686"/>
                  <a:gd name="connsiteY5" fmla="*/ 369944 h 370004"/>
                  <a:gd name="connsiteX6" fmla="*/ 49231 w 610686"/>
                  <a:gd name="connsiteY6" fmla="*/ 370004 h 370004"/>
                  <a:gd name="connsiteX7" fmla="*/ 556260 w 610686"/>
                  <a:gd name="connsiteY7" fmla="*/ 370004 h 37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686" h="370004">
                    <a:moveTo>
                      <a:pt x="556260" y="370004"/>
                    </a:moveTo>
                    <a:cubicBezTo>
                      <a:pt x="586159" y="370004"/>
                      <a:pt x="610398" y="345765"/>
                      <a:pt x="610398" y="315866"/>
                    </a:cubicBezTo>
                    <a:cubicBezTo>
                      <a:pt x="610782" y="313768"/>
                      <a:pt x="610782" y="311617"/>
                      <a:pt x="610398" y="309519"/>
                    </a:cubicBezTo>
                    <a:cubicBezTo>
                      <a:pt x="588743" y="138892"/>
                      <a:pt x="492041" y="0"/>
                      <a:pt x="305359" y="0"/>
                    </a:cubicBezTo>
                    <a:cubicBezTo>
                      <a:pt x="118677" y="0"/>
                      <a:pt x="19362" y="117610"/>
                      <a:pt x="320" y="309892"/>
                    </a:cubicBezTo>
                    <a:cubicBezTo>
                      <a:pt x="-2915" y="339825"/>
                      <a:pt x="18727" y="366711"/>
                      <a:pt x="48659" y="369944"/>
                    </a:cubicBezTo>
                    <a:cubicBezTo>
                      <a:pt x="48849" y="369967"/>
                      <a:pt x="49040" y="369986"/>
                      <a:pt x="49231" y="370004"/>
                    </a:cubicBezTo>
                    <a:lnTo>
                      <a:pt x="556260" y="370004"/>
                    </a:lnTo>
                    <a:close/>
                  </a:path>
                </a:pathLst>
              </a:custGeom>
              <a:solidFill>
                <a:schemeClr val="accent1"/>
              </a:solidFill>
              <a:ln w="370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8F45BA8-E580-FADA-A98C-7809750F5EBB}"/>
                  </a:ext>
                </a:extLst>
              </p:cNvPr>
              <p:cNvSpPr/>
              <p:nvPr/>
            </p:nvSpPr>
            <p:spPr>
              <a:xfrm>
                <a:off x="8639984" y="3131759"/>
                <a:ext cx="183695" cy="239699"/>
              </a:xfrm>
              <a:custGeom>
                <a:avLst/>
                <a:gdLst>
                  <a:gd name="connsiteX0" fmla="*/ 92594 w 183695"/>
                  <a:gd name="connsiteY0" fmla="*/ 27256 h 239699"/>
                  <a:gd name="connsiteX1" fmla="*/ 0 w 183695"/>
                  <a:gd name="connsiteY1" fmla="*/ 0 h 239699"/>
                  <a:gd name="connsiteX2" fmla="*/ 92594 w 183695"/>
                  <a:gd name="connsiteY2" fmla="*/ 239700 h 239699"/>
                  <a:gd name="connsiteX3" fmla="*/ 183695 w 183695"/>
                  <a:gd name="connsiteY3" fmla="*/ 1493 h 239699"/>
                  <a:gd name="connsiteX4" fmla="*/ 92594 w 183695"/>
                  <a:gd name="connsiteY4" fmla="*/ 27256 h 23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95" h="239699">
                    <a:moveTo>
                      <a:pt x="92594" y="27256"/>
                    </a:moveTo>
                    <a:cubicBezTo>
                      <a:pt x="59756" y="27229"/>
                      <a:pt x="27616" y="17769"/>
                      <a:pt x="0" y="0"/>
                    </a:cubicBezTo>
                    <a:lnTo>
                      <a:pt x="92594" y="239700"/>
                    </a:lnTo>
                    <a:lnTo>
                      <a:pt x="183695" y="1493"/>
                    </a:lnTo>
                    <a:cubicBezTo>
                      <a:pt x="156399" y="18578"/>
                      <a:pt x="124794" y="27515"/>
                      <a:pt x="92594" y="27256"/>
                    </a:cubicBezTo>
                    <a:close/>
                  </a:path>
                </a:pathLst>
              </a:custGeom>
              <a:solidFill>
                <a:srgbClr val="FFFFFF">
                  <a:alpha val="80000"/>
                </a:srgbClr>
              </a:solidFill>
              <a:ln w="370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E13CD7-9343-DD54-F33B-7ECE499F9CFE}"/>
                  </a:ext>
                </a:extLst>
              </p:cNvPr>
              <p:cNvSpPr/>
              <p:nvPr/>
            </p:nvSpPr>
            <p:spPr>
              <a:xfrm>
                <a:off x="8561951" y="2816640"/>
                <a:ext cx="342001" cy="342001"/>
              </a:xfrm>
              <a:custGeom>
                <a:avLst/>
                <a:gdLst>
                  <a:gd name="connsiteX0" fmla="*/ 342002 w 342001"/>
                  <a:gd name="connsiteY0" fmla="*/ 171001 h 342001"/>
                  <a:gd name="connsiteX1" fmla="*/ 171001 w 342001"/>
                  <a:gd name="connsiteY1" fmla="*/ 342002 h 342001"/>
                  <a:gd name="connsiteX2" fmla="*/ 0 w 342001"/>
                  <a:gd name="connsiteY2" fmla="*/ 171001 h 342001"/>
                  <a:gd name="connsiteX3" fmla="*/ 171001 w 342001"/>
                  <a:gd name="connsiteY3" fmla="*/ 0 h 342001"/>
                  <a:gd name="connsiteX4" fmla="*/ 342002 w 342001"/>
                  <a:gd name="connsiteY4" fmla="*/ 171001 h 34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1" h="342001">
                    <a:moveTo>
                      <a:pt x="342002" y="171001"/>
                    </a:moveTo>
                    <a:cubicBezTo>
                      <a:pt x="342002" y="265442"/>
                      <a:pt x="265442" y="342002"/>
                      <a:pt x="171001" y="342002"/>
                    </a:cubicBezTo>
                    <a:cubicBezTo>
                      <a:pt x="76560" y="342002"/>
                      <a:pt x="0" y="265442"/>
                      <a:pt x="0" y="171001"/>
                    </a:cubicBezTo>
                    <a:cubicBezTo>
                      <a:pt x="0" y="76560"/>
                      <a:pt x="76560" y="0"/>
                      <a:pt x="171001" y="0"/>
                    </a:cubicBezTo>
                    <a:cubicBezTo>
                      <a:pt x="265442" y="0"/>
                      <a:pt x="342002" y="76560"/>
                      <a:pt x="342002" y="171001"/>
                    </a:cubicBezTo>
                    <a:close/>
                  </a:path>
                </a:pathLst>
              </a:custGeom>
              <a:solidFill>
                <a:schemeClr val="accent1"/>
              </a:solidFill>
              <a:ln w="37042" cap="flat">
                <a:noFill/>
                <a:prstDash val="solid"/>
                <a:miter/>
              </a:ln>
            </p:spPr>
            <p:txBody>
              <a:bodyPr rtlCol="0" anchor="ctr"/>
              <a:lstStyle/>
              <a:p>
                <a:endParaRPr lang="en-US"/>
              </a:p>
            </p:txBody>
          </p:sp>
        </p:grpSp>
      </p:grpSp>
      <p:sp>
        <p:nvSpPr>
          <p:cNvPr id="29" name="Text Placeholder 2">
            <a:extLst>
              <a:ext uri="{FF2B5EF4-FFF2-40B4-BE49-F238E27FC236}">
                <a16:creationId xmlns:a16="http://schemas.microsoft.com/office/drawing/2014/main" id="{68F0AD19-9E6D-7506-8246-C3FD7E8D4887}"/>
              </a:ext>
            </a:extLst>
          </p:cNvPr>
          <p:cNvSpPr txBox="1">
            <a:spLocks/>
          </p:cNvSpPr>
          <p:nvPr/>
        </p:nvSpPr>
        <p:spPr>
          <a:xfrm>
            <a:off x="588964" y="1936788"/>
            <a:ext cx="5229946"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Collect additional information from requestors</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a:gradFill>
                  <a:gsLst>
                    <a:gs pos="1250">
                      <a:srgbClr val="000000"/>
                    </a:gs>
                    <a:gs pos="100000">
                      <a:srgbClr val="000000"/>
                    </a:gs>
                  </a:gsLst>
                  <a:lin ang="5400000" scaled="0"/>
                </a:gradFill>
              </a:rPr>
              <a:t>Include custom questions that are surfaced</a:t>
            </a:r>
            <a:br>
              <a:rPr lang="en-US" sz="1800">
                <a:gradFill>
                  <a:gsLst>
                    <a:gs pos="1250">
                      <a:srgbClr val="000000"/>
                    </a:gs>
                    <a:gs pos="100000">
                      <a:srgbClr val="000000"/>
                    </a:gs>
                  </a:gsLst>
                  <a:lin ang="5400000" scaled="0"/>
                </a:gradFill>
              </a:rPr>
            </a:br>
            <a:r>
              <a:rPr lang="en-US" sz="1800">
                <a:gradFill>
                  <a:gsLst>
                    <a:gs pos="1250">
                      <a:srgbClr val="000000"/>
                    </a:gs>
                    <a:gs pos="100000">
                      <a:srgbClr val="000000"/>
                    </a:gs>
                  </a:gsLst>
                  <a:lin ang="5400000" scaled="0"/>
                </a:gradFill>
              </a:rPr>
              <a:t>within the request flow.</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Approvers are shown the information as part</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of the request so they can make better decisions.</a:t>
            </a:r>
          </a:p>
        </p:txBody>
      </p:sp>
      <p:sp>
        <p:nvSpPr>
          <p:cNvPr id="30" name="Text Placeholder 2">
            <a:extLst>
              <a:ext uri="{FF2B5EF4-FFF2-40B4-BE49-F238E27FC236}">
                <a16:creationId xmlns:a16="http://schemas.microsoft.com/office/drawing/2014/main" id="{16443295-6550-3549-A628-DBA8CC6F190F}"/>
              </a:ext>
            </a:extLst>
          </p:cNvPr>
          <p:cNvSpPr txBox="1">
            <a:spLocks/>
          </p:cNvSpPr>
          <p:nvPr/>
        </p:nvSpPr>
        <p:spPr>
          <a:xfrm>
            <a:off x="588964" y="4429985"/>
            <a:ext cx="5185612"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Store provided information in User attributes</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If your apps or </a:t>
            </a:r>
            <a:r>
              <a:rPr lang="en-US" sz="1800">
                <a:gradFill>
                  <a:gsLst>
                    <a:gs pos="1250">
                      <a:srgbClr val="000000"/>
                    </a:gs>
                    <a:gs pos="100000">
                      <a:srgbClr val="000000"/>
                    </a:gs>
                  </a:gsLst>
                  <a:lin ang="5400000" scaled="0"/>
                </a:gradFill>
              </a:rPr>
              <a:t>processes need to reference it later, you can also store requestor information in attributes automatically.</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Especially useful for onboarding external users</a:t>
            </a:r>
            <a:r>
              <a:rPr lang="en-US" sz="1800">
                <a:gradFill>
                  <a:gsLst>
                    <a:gs pos="1250">
                      <a:srgbClr val="000000"/>
                    </a:gs>
                    <a:gs pos="100000">
                      <a:srgbClr val="000000"/>
                    </a:gs>
                  </a:gsLst>
                  <a:lin ang="5400000" scaled="0"/>
                </a:gradFill>
              </a:rPr>
              <a:t>.</a:t>
            </a: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endParaRPr>
          </a:p>
        </p:txBody>
      </p:sp>
    </p:spTree>
    <p:extLst>
      <p:ext uri="{BB962C8B-B14F-4D97-AF65-F5344CB8AC3E}">
        <p14:creationId xmlns:p14="http://schemas.microsoft.com/office/powerpoint/2010/main" val="320561332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BB21-8104-7140-FB0C-CC40AE62488E}"/>
              </a:ext>
            </a:extLst>
          </p:cNvPr>
          <p:cNvSpPr>
            <a:spLocks noGrp="1"/>
          </p:cNvSpPr>
          <p:nvPr>
            <p:ph type="title"/>
          </p:nvPr>
        </p:nvSpPr>
        <p:spPr>
          <a:xfrm>
            <a:off x="588263" y="457200"/>
            <a:ext cx="11018520" cy="923330"/>
          </a:xfrm>
        </p:spPr>
        <p:txBody>
          <a:bodyPr>
            <a:normAutofit/>
          </a:bodyPr>
          <a:lstStyle/>
          <a:p>
            <a:r>
              <a:rPr lang="en-US" sz="3600"/>
              <a:t>Improving onboarding with decentralized IDs</a:t>
            </a:r>
            <a:br>
              <a:rPr lang="en-US"/>
            </a:br>
            <a:r>
              <a:rPr lang="en-US" sz="2400">
                <a:solidFill>
                  <a:schemeClr val="accent1"/>
                </a:solidFill>
              </a:rPr>
              <a:t>Microsoft Entra Verified ID in entitlement management</a:t>
            </a:r>
            <a:endParaRPr lang="en-US">
              <a:solidFill>
                <a:schemeClr val="accent1"/>
              </a:solidFill>
            </a:endParaRPr>
          </a:p>
        </p:txBody>
      </p:sp>
      <p:sp>
        <p:nvSpPr>
          <p:cNvPr id="3" name="Rectangle: Rounded Corners 2">
            <a:extLst>
              <a:ext uri="{FF2B5EF4-FFF2-40B4-BE49-F238E27FC236}">
                <a16:creationId xmlns:a16="http://schemas.microsoft.com/office/drawing/2014/main" id="{FE7A54BE-0EB4-BAA3-33F3-D5836152BC4F}"/>
              </a:ext>
            </a:extLst>
          </p:cNvPr>
          <p:cNvSpPr/>
          <p:nvPr/>
        </p:nvSpPr>
        <p:spPr bwMode="auto">
          <a:xfrm>
            <a:off x="6410120" y="2631582"/>
            <a:ext cx="4945922" cy="2286000"/>
          </a:xfrm>
          <a:prstGeom prst="roundRect">
            <a:avLst>
              <a:gd name="adj" fmla="val 18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4" name="Picture 3">
            <a:extLst>
              <a:ext uri="{FF2B5EF4-FFF2-40B4-BE49-F238E27FC236}">
                <a16:creationId xmlns:a16="http://schemas.microsoft.com/office/drawing/2014/main" id="{329BD970-47E9-5A1D-FEEF-7BBC307595FF}"/>
              </a:ext>
            </a:extLst>
          </p:cNvPr>
          <p:cNvPicPr>
            <a:picLocks noChangeAspect="1"/>
          </p:cNvPicPr>
          <p:nvPr/>
        </p:nvPicPr>
        <p:blipFill>
          <a:blip r:embed="rId2"/>
          <a:stretch>
            <a:fillRect/>
          </a:stretch>
        </p:blipFill>
        <p:spPr>
          <a:xfrm>
            <a:off x="586406" y="4456227"/>
            <a:ext cx="337253" cy="337253"/>
          </a:xfrm>
          <a:prstGeom prst="rect">
            <a:avLst/>
          </a:prstGeom>
        </p:spPr>
      </p:pic>
      <p:sp>
        <p:nvSpPr>
          <p:cNvPr id="5" name="Content Placeholder 3">
            <a:extLst>
              <a:ext uri="{FF2B5EF4-FFF2-40B4-BE49-F238E27FC236}">
                <a16:creationId xmlns:a16="http://schemas.microsoft.com/office/drawing/2014/main" id="{77FF16C6-DDC8-7620-6D51-02C830E77CED}"/>
              </a:ext>
            </a:extLst>
          </p:cNvPr>
          <p:cNvSpPr txBox="1">
            <a:spLocks/>
          </p:cNvSpPr>
          <p:nvPr/>
        </p:nvSpPr>
        <p:spPr>
          <a:xfrm>
            <a:off x="1097096" y="2330486"/>
            <a:ext cx="468283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Reduces need for self-attestation by new employees or business partners. Users requesting access will be able to obtain identity attributes from a wide set of issuers.</a:t>
            </a:r>
          </a:p>
        </p:txBody>
      </p:sp>
      <p:sp>
        <p:nvSpPr>
          <p:cNvPr id="6" name="TextBox 5">
            <a:extLst>
              <a:ext uri="{FF2B5EF4-FFF2-40B4-BE49-F238E27FC236}">
                <a16:creationId xmlns:a16="http://schemas.microsoft.com/office/drawing/2014/main" id="{DCFEFEAF-6C2F-5602-835B-CC30AD3B7153}"/>
              </a:ext>
            </a:extLst>
          </p:cNvPr>
          <p:cNvSpPr txBox="1"/>
          <p:nvPr/>
        </p:nvSpPr>
        <p:spPr>
          <a:xfrm>
            <a:off x="1097096" y="3521224"/>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approval processes, as approvers do not need to personally vet requestor’s authenticity of claims</a:t>
            </a:r>
          </a:p>
        </p:txBody>
      </p:sp>
      <p:sp>
        <p:nvSpPr>
          <p:cNvPr id="7" name="TextBox 6">
            <a:extLst>
              <a:ext uri="{FF2B5EF4-FFF2-40B4-BE49-F238E27FC236}">
                <a16:creationId xmlns:a16="http://schemas.microsoft.com/office/drawing/2014/main" id="{72388227-DDF4-933C-30CD-7BD273519A98}"/>
              </a:ext>
            </a:extLst>
          </p:cNvPr>
          <p:cNvSpPr txBox="1"/>
          <p:nvPr/>
        </p:nvSpPr>
        <p:spPr>
          <a:xfrm>
            <a:off x="1097096" y="4439237"/>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compliance posture with increased consistency and reduced need for manual intervention</a:t>
            </a:r>
          </a:p>
        </p:txBody>
      </p:sp>
      <p:pic>
        <p:nvPicPr>
          <p:cNvPr id="8" name="Picture 7">
            <a:extLst>
              <a:ext uri="{FF2B5EF4-FFF2-40B4-BE49-F238E27FC236}">
                <a16:creationId xmlns:a16="http://schemas.microsoft.com/office/drawing/2014/main" id="{94888EB4-6921-7F60-F294-EAC7AA0B0F91}"/>
              </a:ext>
            </a:extLst>
          </p:cNvPr>
          <p:cNvPicPr>
            <a:picLocks noChangeAspect="1"/>
          </p:cNvPicPr>
          <p:nvPr/>
        </p:nvPicPr>
        <p:blipFill>
          <a:blip r:embed="rId3"/>
          <a:stretch>
            <a:fillRect/>
          </a:stretch>
        </p:blipFill>
        <p:spPr>
          <a:xfrm>
            <a:off x="596821" y="2381286"/>
            <a:ext cx="357472" cy="357472"/>
          </a:xfrm>
          <a:prstGeom prst="rect">
            <a:avLst/>
          </a:prstGeom>
        </p:spPr>
      </p:pic>
      <p:pic>
        <p:nvPicPr>
          <p:cNvPr id="9" name="Picture 8">
            <a:extLst>
              <a:ext uri="{FF2B5EF4-FFF2-40B4-BE49-F238E27FC236}">
                <a16:creationId xmlns:a16="http://schemas.microsoft.com/office/drawing/2014/main" id="{3CE62B5E-B239-9B75-D0C1-8ED84D99146A}"/>
              </a:ext>
            </a:extLst>
          </p:cNvPr>
          <p:cNvPicPr>
            <a:picLocks noChangeAspect="1"/>
          </p:cNvPicPr>
          <p:nvPr/>
        </p:nvPicPr>
        <p:blipFill>
          <a:blip r:embed="rId4"/>
          <a:stretch>
            <a:fillRect/>
          </a:stretch>
        </p:blipFill>
        <p:spPr>
          <a:xfrm>
            <a:off x="586406" y="3613748"/>
            <a:ext cx="338749" cy="307393"/>
          </a:xfrm>
          <a:prstGeom prst="rect">
            <a:avLst/>
          </a:prstGeom>
        </p:spPr>
      </p:pic>
      <p:cxnSp>
        <p:nvCxnSpPr>
          <p:cNvPr id="10" name="Straight Arrow Connector 9">
            <a:extLst>
              <a:ext uri="{FF2B5EF4-FFF2-40B4-BE49-F238E27FC236}">
                <a16:creationId xmlns:a16="http://schemas.microsoft.com/office/drawing/2014/main" id="{EA7FA990-BF67-B26C-D5F2-5442D8A76BD1}"/>
              </a:ext>
            </a:extLst>
          </p:cNvPr>
          <p:cNvCxnSpPr>
            <a:cxnSpLocks/>
          </p:cNvCxnSpPr>
          <p:nvPr/>
        </p:nvCxnSpPr>
        <p:spPr>
          <a:xfrm>
            <a:off x="7894320" y="4765304"/>
            <a:ext cx="1837740" cy="0"/>
          </a:xfrm>
          <a:prstGeom prst="straightConnector1">
            <a:avLst/>
          </a:prstGeom>
          <a:ln w="38100" cap="rnd">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8507B30-A8F9-A704-E792-F4BF94F5FC5A}"/>
              </a:ext>
            </a:extLst>
          </p:cNvPr>
          <p:cNvGrpSpPr/>
          <p:nvPr/>
        </p:nvGrpSpPr>
        <p:grpSpPr>
          <a:xfrm>
            <a:off x="9777983" y="2190357"/>
            <a:ext cx="1828800" cy="3394449"/>
            <a:chOff x="7811880" y="1546036"/>
            <a:chExt cx="2452106" cy="4702370"/>
          </a:xfrm>
        </p:grpSpPr>
        <p:pic>
          <p:nvPicPr>
            <p:cNvPr id="12" name="Picture 8">
              <a:extLst>
                <a:ext uri="{FF2B5EF4-FFF2-40B4-BE49-F238E27FC236}">
                  <a16:creationId xmlns:a16="http://schemas.microsoft.com/office/drawing/2014/main" id="{4CA18EF2-0BE9-0B20-5A55-7C71BC3C9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282C5923-E346-DF70-3E58-634DB89EF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A62C38AC-1328-32C7-B5C8-6D7F078A302F}"/>
              </a:ext>
            </a:extLst>
          </p:cNvPr>
          <p:cNvGrpSpPr/>
          <p:nvPr/>
        </p:nvGrpSpPr>
        <p:grpSpPr>
          <a:xfrm>
            <a:off x="8153502" y="2787427"/>
            <a:ext cx="1459158" cy="1832071"/>
            <a:chOff x="8255000" y="2823410"/>
            <a:chExt cx="1459158" cy="1832071"/>
          </a:xfrm>
        </p:grpSpPr>
        <p:grpSp>
          <p:nvGrpSpPr>
            <p:cNvPr id="15" name="Group 14">
              <a:extLst>
                <a:ext uri="{FF2B5EF4-FFF2-40B4-BE49-F238E27FC236}">
                  <a16:creationId xmlns:a16="http://schemas.microsoft.com/office/drawing/2014/main" id="{F443A987-9E38-3FC4-4B2B-2369BE6910E4}"/>
                </a:ext>
              </a:extLst>
            </p:cNvPr>
            <p:cNvGrpSpPr/>
            <p:nvPr/>
          </p:nvGrpSpPr>
          <p:grpSpPr>
            <a:xfrm>
              <a:off x="8413079" y="3512481"/>
              <a:ext cx="1143000" cy="1143000"/>
              <a:chOff x="8413079" y="3507401"/>
              <a:chExt cx="1143000" cy="1143000"/>
            </a:xfrm>
          </p:grpSpPr>
          <p:grpSp>
            <p:nvGrpSpPr>
              <p:cNvPr id="17" name="Group 16">
                <a:extLst>
                  <a:ext uri="{FF2B5EF4-FFF2-40B4-BE49-F238E27FC236}">
                    <a16:creationId xmlns:a16="http://schemas.microsoft.com/office/drawing/2014/main" id="{DF54C9CB-AE14-8337-FD72-4C4BFD9444F5}"/>
                  </a:ext>
                </a:extLst>
              </p:cNvPr>
              <p:cNvGrpSpPr/>
              <p:nvPr/>
            </p:nvGrpSpPr>
            <p:grpSpPr>
              <a:xfrm>
                <a:off x="8413079" y="3507401"/>
                <a:ext cx="1143000" cy="1143000"/>
                <a:chOff x="8413079" y="3507401"/>
                <a:chExt cx="1143000" cy="1143000"/>
              </a:xfrm>
            </p:grpSpPr>
            <p:sp>
              <p:nvSpPr>
                <p:cNvPr id="19" name="Rectangle: Rounded Corners 18">
                  <a:extLst>
                    <a:ext uri="{FF2B5EF4-FFF2-40B4-BE49-F238E27FC236}">
                      <a16:creationId xmlns:a16="http://schemas.microsoft.com/office/drawing/2014/main" id="{3A21618C-24F1-AEF0-AA9B-E6F03FB91EB1}"/>
                    </a:ext>
                  </a:extLst>
                </p:cNvPr>
                <p:cNvSpPr/>
                <p:nvPr/>
              </p:nvSpPr>
              <p:spPr bwMode="auto">
                <a:xfrm>
                  <a:off x="8413079" y="3507401"/>
                  <a:ext cx="1143000" cy="1143000"/>
                </a:xfrm>
                <a:prstGeom prst="roundRect">
                  <a:avLst>
                    <a:gd name="adj" fmla="val 10000"/>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EB74684E-442D-4503-0A37-ADC3192F254C}"/>
                    </a:ext>
                  </a:extLst>
                </p:cNvPr>
                <p:cNvSpPr/>
                <p:nvPr/>
              </p:nvSpPr>
              <p:spPr bwMode="auto">
                <a:xfrm>
                  <a:off x="8477250" y="3571572"/>
                  <a:ext cx="1014658" cy="1014658"/>
                </a:xfrm>
                <a:prstGeom prst="roundRect">
                  <a:avLst>
                    <a:gd name="adj" fmla="val 75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8" name="Picture 14" descr="See the source image">
                <a:extLst>
                  <a:ext uri="{FF2B5EF4-FFF2-40B4-BE49-F238E27FC236}">
                    <a16:creationId xmlns:a16="http://schemas.microsoft.com/office/drawing/2014/main" id="{D0964774-FB56-F497-1030-0B4BC3E5842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530" t="9530" r="9530" b="9530"/>
              <a:stretch/>
            </p:blipFill>
            <p:spPr bwMode="auto">
              <a:xfrm>
                <a:off x="8515350" y="3610869"/>
                <a:ext cx="938458" cy="93845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FCAEBCF6-BBB8-89CF-05CB-8B7BFEFE282C}"/>
                </a:ext>
              </a:extLst>
            </p:cNvPr>
            <p:cNvSpPr txBox="1"/>
            <p:nvPr/>
          </p:nvSpPr>
          <p:spPr>
            <a:xfrm>
              <a:off x="8255000" y="2823410"/>
              <a:ext cx="1459158" cy="54938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50" normalizeH="0" baseline="0" noProof="0">
                  <a:ln>
                    <a:noFill/>
                  </a:ln>
                  <a:solidFill>
                    <a:prstClr val="black"/>
                  </a:solidFill>
                  <a:effectLst/>
                  <a:uLnTx/>
                  <a:uFillTx/>
                  <a:latin typeface="Segoe UI Semibold"/>
                  <a:ea typeface="+mn-ea"/>
                  <a:cs typeface="Segoe UI" panose="020B0502040204020203" pitchFamily="34" charset="0"/>
                </a:rPr>
                <a:t>Scan the QR code below to submit your True ID credential. </a:t>
              </a:r>
            </a:p>
          </p:txBody>
        </p:sp>
      </p:grpSp>
      <p:grpSp>
        <p:nvGrpSpPr>
          <p:cNvPr id="21" name="Group 20">
            <a:extLst>
              <a:ext uri="{FF2B5EF4-FFF2-40B4-BE49-F238E27FC236}">
                <a16:creationId xmlns:a16="http://schemas.microsoft.com/office/drawing/2014/main" id="{87221758-E228-6F82-7E17-2261DAFF8ED7}"/>
              </a:ext>
            </a:extLst>
          </p:cNvPr>
          <p:cNvGrpSpPr/>
          <p:nvPr/>
        </p:nvGrpSpPr>
        <p:grpSpPr>
          <a:xfrm>
            <a:off x="6159379" y="2190357"/>
            <a:ext cx="1828800" cy="3394449"/>
            <a:chOff x="7491143" y="2279182"/>
            <a:chExt cx="1805595" cy="3394449"/>
          </a:xfrm>
        </p:grpSpPr>
        <p:grpSp>
          <p:nvGrpSpPr>
            <p:cNvPr id="22" name="Group 21">
              <a:extLst>
                <a:ext uri="{FF2B5EF4-FFF2-40B4-BE49-F238E27FC236}">
                  <a16:creationId xmlns:a16="http://schemas.microsoft.com/office/drawing/2014/main" id="{49B47BD8-C0E1-3C63-B4D2-C19A8950E039}"/>
                </a:ext>
              </a:extLst>
            </p:cNvPr>
            <p:cNvGrpSpPr/>
            <p:nvPr/>
          </p:nvGrpSpPr>
          <p:grpSpPr>
            <a:xfrm>
              <a:off x="7491143" y="2279182"/>
              <a:ext cx="1805595" cy="3394449"/>
              <a:chOff x="7811880" y="1546036"/>
              <a:chExt cx="2452106" cy="4702370"/>
            </a:xfrm>
          </p:grpSpPr>
          <p:pic>
            <p:nvPicPr>
              <p:cNvPr id="24" name="Picture 8">
                <a:extLst>
                  <a:ext uri="{FF2B5EF4-FFF2-40B4-BE49-F238E27FC236}">
                    <a16:creationId xmlns:a16="http://schemas.microsoft.com/office/drawing/2014/main" id="{8A695260-1114-A4F5-34C8-2AC2CC59C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1407FB6-178E-CD9C-E493-864593043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E3F68308-F5EC-0E70-B80B-F2466E511D1B}"/>
                </a:ext>
              </a:extLst>
            </p:cNvPr>
            <p:cNvPicPr>
              <a:picLocks noChangeAspect="1"/>
            </p:cNvPicPr>
            <p:nvPr/>
          </p:nvPicPr>
          <p:blipFill rotWithShape="1">
            <a:blip r:embed="rId8"/>
            <a:srcRect l="40936" t="14326" r="41702" b="24031"/>
            <a:stretch/>
          </p:blipFill>
          <p:spPr>
            <a:xfrm>
              <a:off x="7677272" y="2845687"/>
              <a:ext cx="1418171" cy="2602613"/>
            </a:xfrm>
            <a:prstGeom prst="rect">
              <a:avLst/>
            </a:prstGeom>
          </p:spPr>
        </p:pic>
      </p:grpSp>
    </p:spTree>
    <p:extLst>
      <p:ext uri="{BB962C8B-B14F-4D97-AF65-F5344CB8AC3E}">
        <p14:creationId xmlns:p14="http://schemas.microsoft.com/office/powerpoint/2010/main" val="26285012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BF33A-C413-05E2-74EE-D911E89B97C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Directly assign any user (Preview)</a:t>
            </a:r>
          </a:p>
        </p:txBody>
      </p:sp>
      <p:pic>
        <p:nvPicPr>
          <p:cNvPr id="8" name="Picture 7">
            <a:extLst>
              <a:ext uri="{FF2B5EF4-FFF2-40B4-BE49-F238E27FC236}">
                <a16:creationId xmlns:a16="http://schemas.microsoft.com/office/drawing/2014/main" id="{EC7AC85A-35D2-9074-82D0-C68C72B8C2E5}"/>
              </a:ext>
            </a:extLst>
          </p:cNvPr>
          <p:cNvPicPr>
            <a:picLocks noChangeAspect="1"/>
          </p:cNvPicPr>
          <p:nvPr/>
        </p:nvPicPr>
        <p:blipFill>
          <a:blip r:embed="rId2"/>
          <a:stretch>
            <a:fillRect/>
          </a:stretch>
        </p:blipFill>
        <p:spPr>
          <a:xfrm>
            <a:off x="7515225" y="1423988"/>
            <a:ext cx="3686175" cy="4775657"/>
          </a:xfrm>
          <a:prstGeom prst="rect">
            <a:avLst/>
          </a:prstGeom>
        </p:spPr>
      </p:pic>
      <p:sp>
        <p:nvSpPr>
          <p:cNvPr id="11" name="TextBox 10">
            <a:extLst>
              <a:ext uri="{FF2B5EF4-FFF2-40B4-BE49-F238E27FC236}">
                <a16:creationId xmlns:a16="http://schemas.microsoft.com/office/drawing/2014/main" id="{45E8E29A-0777-DB4F-A13A-5656B6861F98}"/>
              </a:ext>
            </a:extLst>
          </p:cNvPr>
          <p:cNvSpPr txBox="1"/>
          <p:nvPr/>
        </p:nvSpPr>
        <p:spPr>
          <a:xfrm>
            <a:off x="990600" y="2135236"/>
            <a:ext cx="4275712" cy="2308324"/>
          </a:xfrm>
          <a:prstGeom prst="rect">
            <a:avLst/>
          </a:prstGeom>
          <a:noFill/>
        </p:spPr>
        <p:txBody>
          <a:bodyPr wrap="square">
            <a:spAutoFit/>
          </a:bodyPr>
          <a:lstStyle/>
          <a:p>
            <a:r>
              <a:rPr lang="en-US"/>
              <a:t>Entitlement management also allows you to directly assign external users to an access package to make collaborating with partners easier. To do this, the access package must have a policy that allows users not yet in your directory to request access.</a:t>
            </a:r>
          </a:p>
          <a:p>
            <a:endParaRPr lang="en-US"/>
          </a:p>
        </p:txBody>
      </p:sp>
    </p:spTree>
    <p:extLst>
      <p:ext uri="{BB962C8B-B14F-4D97-AF65-F5344CB8AC3E}">
        <p14:creationId xmlns:p14="http://schemas.microsoft.com/office/powerpoint/2010/main" val="40004301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fontScale="92500" lnSpcReduction="10000"/>
          </a:bodyPr>
          <a:lstStyle/>
          <a:p>
            <a:pPr lvl="1"/>
            <a:r>
              <a:rPr lang="en-US" b="1"/>
              <a:t>Request Access for external users</a:t>
            </a:r>
            <a:r>
              <a:rPr lang="en-US"/>
              <a:t>: When a user who isn't yet in your directory requests access, and is approved, they're automatically invited into your directory and assigned access.</a:t>
            </a:r>
          </a:p>
          <a:p>
            <a:pPr lvl="1"/>
            <a:endParaRPr lang="en-US"/>
          </a:p>
          <a:p>
            <a:pPr lvl="1"/>
            <a:r>
              <a:rPr lang="en-US" b="1"/>
              <a:t>Grant Access to Resources</a:t>
            </a:r>
            <a:r>
              <a:rPr lang="en-US"/>
              <a:t>: Control who can get access to applications, groups, Teams and SharePoint sites, with multi-stage approval</a:t>
            </a:r>
          </a:p>
          <a:p>
            <a:pPr lvl="1"/>
            <a:endParaRPr lang="en-US"/>
          </a:p>
          <a:p>
            <a:pPr lvl="1"/>
            <a:r>
              <a:rPr lang="en-US" b="1" i="0">
                <a:solidFill>
                  <a:srgbClr val="161616"/>
                </a:solidFill>
                <a:effectLst/>
                <a:latin typeface="Segoe UI" panose="020B0502040204020203" pitchFamily="34" charset="0"/>
              </a:rPr>
              <a:t>Delegate </a:t>
            </a:r>
            <a:r>
              <a:rPr lang="en-US" b="1">
                <a:solidFill>
                  <a:srgbClr val="161616"/>
                </a:solidFill>
                <a:latin typeface="Segoe UI" panose="020B0502040204020203" pitchFamily="34" charset="0"/>
              </a:rPr>
              <a:t>external users </a:t>
            </a:r>
            <a:r>
              <a:rPr lang="en-US" b="1" i="0">
                <a:solidFill>
                  <a:srgbClr val="161616"/>
                </a:solidFill>
                <a:effectLst/>
                <a:latin typeface="Segoe UI" panose="020B0502040204020203" pitchFamily="34" charset="0"/>
              </a:rPr>
              <a:t>administration</a:t>
            </a:r>
            <a:r>
              <a:rPr lang="en-US" b="0" i="0">
                <a:solidFill>
                  <a:srgbClr val="161616"/>
                </a:solidFill>
                <a:effectLst/>
                <a:latin typeface="Segoe UI" panose="020B0502040204020203" pitchFamily="34" charset="0"/>
              </a:rPr>
              <a:t>:   delegate to access package managers policies definitions with rules for which users can request, who must approve their access, and when access expires.</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Verified ID:</a:t>
            </a:r>
            <a:r>
              <a:rPr lang="en-US">
                <a:solidFill>
                  <a:srgbClr val="161616"/>
                </a:solidFill>
                <a:latin typeface="Segoe UI" panose="020B0502040204020203" pitchFamily="34" charset="0"/>
              </a:rPr>
              <a:t>  Require the users to present additional identity proofs during the request process such as a training certification, work authorization, or citizenship status. </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Create external user during the Access Package assignment</a:t>
            </a:r>
            <a:endParaRPr lang="en-US" b="1"/>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547076" y="424099"/>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1820727"/>
            <a:ext cx="8937754" cy="4525606"/>
          </a:xfrm>
        </p:spPr>
        <p:txBody>
          <a:bodyPr>
            <a:normAutofit/>
          </a:bodyPr>
          <a:lstStyle/>
          <a:p>
            <a:pPr algn="l" rtl="0" fontAlgn="base"/>
            <a:r>
              <a:rPr lang="en-US" sz="1800">
                <a:solidFill>
                  <a:srgbClr val="000000"/>
                </a:solidFill>
              </a:rPr>
              <a:t>-Define with which organization(s) you are going to collaborate with.</a:t>
            </a:r>
          </a:p>
          <a:p>
            <a:pPr algn="l" rtl="0" fontAlgn="base"/>
            <a:r>
              <a:rPr lang="en-US" sz="1800">
                <a:solidFill>
                  <a:srgbClr val="000000"/>
                </a:solidFill>
              </a:rPr>
              <a:t>-Access Package name and description </a:t>
            </a:r>
          </a:p>
          <a:p>
            <a:pPr algn="l" rtl="0" fontAlgn="base"/>
            <a:r>
              <a:rPr lang="en-US" sz="1800">
                <a:solidFill>
                  <a:srgbClr val="000000"/>
                </a:solidFill>
              </a:rPr>
              <a:t>-Approval levels does the access package will require</a:t>
            </a:r>
          </a:p>
          <a:p>
            <a:pPr algn="l" rtl="0" fontAlgn="base"/>
            <a:r>
              <a:rPr lang="en-US" sz="1800">
                <a:solidFill>
                  <a:srgbClr val="000000"/>
                </a:solidFill>
              </a:rPr>
              <a:t>-Who will be able to request access?</a:t>
            </a:r>
          </a:p>
          <a:p>
            <a:pPr algn="l" rtl="0" fontAlgn="base"/>
            <a:r>
              <a:rPr lang="en-US" sz="1800">
                <a:solidFill>
                  <a:srgbClr val="000000"/>
                </a:solidFill>
              </a:rPr>
              <a:t>-Approvers</a:t>
            </a:r>
          </a:p>
          <a:p>
            <a:pPr algn="l" rtl="0" fontAlgn="base"/>
            <a:r>
              <a:rPr lang="en-US" sz="1800">
                <a:solidFill>
                  <a:srgbClr val="000000"/>
                </a:solidFill>
              </a:rPr>
              <a:t>-What information do the external users need to provide during the request?"</a:t>
            </a:r>
          </a:p>
          <a:p>
            <a:pPr algn="l" rtl="0" fontAlgn="base"/>
            <a:r>
              <a:rPr lang="en-US" sz="1800">
                <a:solidFill>
                  <a:srgbClr val="000000"/>
                </a:solidFill>
              </a:rPr>
              <a:t>-Access Package expiration time</a:t>
            </a:r>
          </a:p>
          <a:p>
            <a:pPr algn="l" rtl="0" fontAlgn="base"/>
            <a:r>
              <a:rPr lang="en-US" sz="1800">
                <a:solidFill>
                  <a:srgbClr val="000000"/>
                </a:solidFill>
              </a:rPr>
              <a:t>-Access Reviews requirements</a:t>
            </a:r>
          </a:p>
          <a:p>
            <a:pPr algn="l" rtl="0" fontAlgn="base"/>
            <a:r>
              <a:rPr lang="en-US" sz="1800">
                <a:solidFill>
                  <a:srgbClr val="000000"/>
                </a:solidFill>
              </a:rPr>
              <a:t>-Verified ID Requirement </a:t>
            </a: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3586344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915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connected organization in EM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Add connected organization</a:t>
                      </a:r>
                      <a:endParaRPr lang="en-US" sz="1600"/>
                    </a:p>
                  </a:txBody>
                  <a:tcPr/>
                </a:tc>
                <a:extLst>
                  <a:ext uri="{0D108BD9-81ED-4DB2-BD59-A6C34878D82A}">
                    <a16:rowId xmlns:a16="http://schemas.microsoft.com/office/drawing/2014/main" val="2668198742"/>
                  </a:ext>
                </a:extLst>
              </a:tr>
              <a:tr h="370840">
                <a:tc>
                  <a:txBody>
                    <a:bodyPr/>
                    <a:lstStyle/>
                    <a:p>
                      <a:r>
                        <a:rPr lang="en-US" sz="1600" noProof="0"/>
                        <a:t>2. Enable Catalog for External Users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Settings for external users</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an Access Package</a:t>
                      </a:r>
                    </a:p>
                  </a:txBody>
                  <a:tcPr/>
                </a:tc>
                <a:tc>
                  <a:txBody>
                    <a:bodyPr/>
                    <a:lstStyle/>
                    <a:p>
                      <a:r>
                        <a:rPr lang="en-US" sz="1600">
                          <a:hlinkClick r:id="rId4"/>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Check the hidden setting on the access package</a:t>
                      </a:r>
                      <a:endParaRPr lang="en-US" sz="1600" noProof="0"/>
                    </a:p>
                  </a:txBody>
                  <a:tcPr/>
                </a:tc>
                <a:tc>
                  <a:txBody>
                    <a:bodyPr/>
                    <a:lstStyle/>
                    <a:p>
                      <a:r>
                        <a:rPr lang="en-US" sz="1600">
                          <a:hlinkClick r:id="rId5"/>
                        </a:rPr>
                        <a:t>Change the Hidden setting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Required Verified IDs (Optional Step)</a:t>
                      </a:r>
                    </a:p>
                  </a:txBody>
                  <a:tcPr/>
                </a:tc>
                <a:tc>
                  <a:txBody>
                    <a:bodyPr/>
                    <a:lstStyle/>
                    <a:p>
                      <a:r>
                        <a:rPr lang="en-US" sz="1600" noProof="0">
                          <a:hlinkClick r:id="rId6"/>
                        </a:rPr>
                        <a:t>Create an access package with verified ID requirements</a:t>
                      </a:r>
                      <a:endParaRPr lang="en-US" sz="1600" noProof="0"/>
                    </a:p>
                  </a:txBody>
                  <a:tcPr/>
                </a:tc>
                <a:extLst>
                  <a:ext uri="{0D108BD9-81ED-4DB2-BD59-A6C34878D82A}">
                    <a16:rowId xmlns:a16="http://schemas.microsoft.com/office/drawing/2014/main" val="1991874844"/>
                  </a:ext>
                </a:extLst>
              </a:tr>
              <a:tr h="370840">
                <a:tc>
                  <a:txBody>
                    <a:bodyPr/>
                    <a:lstStyle/>
                    <a:p>
                      <a:r>
                        <a:rPr lang="en-US" sz="1600" noProof="0"/>
                        <a:t>6. Onboard users from the access package assignment (Optional Step)</a:t>
                      </a:r>
                    </a:p>
                  </a:txBody>
                  <a:tcPr/>
                </a:tc>
                <a:tc>
                  <a:txBody>
                    <a:bodyPr/>
                    <a:lstStyle/>
                    <a:p>
                      <a:r>
                        <a:rPr lang="en-US" sz="1600" noProof="0">
                          <a:hlinkClick r:id="rId7"/>
                        </a:rPr>
                        <a:t>Directly assign any user (Preview)</a:t>
                      </a:r>
                      <a:endParaRPr lang="en-US" sz="1600" noProof="0"/>
                    </a:p>
                  </a:txBody>
                  <a:tcPr/>
                </a:tc>
                <a:extLst>
                  <a:ext uri="{0D108BD9-81ED-4DB2-BD59-A6C34878D82A}">
                    <a16:rowId xmlns:a16="http://schemas.microsoft.com/office/drawing/2014/main" val="3523660017"/>
                  </a:ext>
                </a:extLst>
              </a:tr>
              <a:tr h="370840">
                <a:tc>
                  <a:txBody>
                    <a:bodyPr/>
                    <a:lstStyle/>
                    <a:p>
                      <a:r>
                        <a:rPr lang="en-US" sz="1600" noProof="0"/>
                        <a:t>7. Send a My Access portal link to the external organization contact</a:t>
                      </a:r>
                    </a:p>
                  </a:txBody>
                  <a:tcPr/>
                </a:tc>
                <a:tc>
                  <a:txBody>
                    <a:bodyPr/>
                    <a:lstStyle/>
                    <a:p>
                      <a:r>
                        <a:rPr lang="en-US" sz="1600">
                          <a:hlinkClick r:id="rId8"/>
                        </a:rPr>
                        <a:t>Share link to request an access package in entitlement management</a:t>
                      </a:r>
                      <a:endParaRPr lang="en-US" sz="1600" noProof="0"/>
                    </a:p>
                  </a:txBody>
                  <a:tcPr/>
                </a:tc>
                <a:extLst>
                  <a:ext uri="{0D108BD9-81ED-4DB2-BD59-A6C34878D82A}">
                    <a16:rowId xmlns:a16="http://schemas.microsoft.com/office/drawing/2014/main" val="1715172316"/>
                  </a:ext>
                </a:extLst>
              </a:tr>
            </a:tbl>
          </a:graphicData>
        </a:graphic>
      </p:graphicFrame>
      <p:sp>
        <p:nvSpPr>
          <p:cNvPr id="3" name="TextBox 2">
            <a:extLst>
              <a:ext uri="{FF2B5EF4-FFF2-40B4-BE49-F238E27FC236}">
                <a16:creationId xmlns:a16="http://schemas.microsoft.com/office/drawing/2014/main" id="{44899918-5F70-F957-DBFE-7BFEF3689BA9}"/>
              </a:ext>
            </a:extLst>
          </p:cNvPr>
          <p:cNvSpPr txBox="1"/>
          <p:nvPr/>
        </p:nvSpPr>
        <p:spPr>
          <a:xfrm>
            <a:off x="838200" y="5415864"/>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9"/>
              </a:rPr>
              <a:t>https://learn.microsoft.com/en-us/azure/active-directory/governance/entitlement-management-external-users#enable-catalog-for-external-users</a:t>
            </a:r>
            <a:endParaRPr lang="en-US">
              <a:solidFill>
                <a:srgbClr val="000000"/>
              </a:solidFill>
              <a:latin typeface="Segoe UI" panose="020B0502040204020203" pitchFamily="34" charset="0"/>
            </a:endParaRPr>
          </a:p>
          <a:p>
            <a:pPr algn="l" rtl="0" fontAlgn="base"/>
            <a:endParaRPr lang="en-US"/>
          </a:p>
        </p:txBody>
      </p:sp>
    </p:spTree>
    <p:extLst>
      <p:ext uri="{BB962C8B-B14F-4D97-AF65-F5344CB8AC3E}">
        <p14:creationId xmlns:p14="http://schemas.microsoft.com/office/powerpoint/2010/main" val="29744391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a:t>
            </a:r>
            <a:r>
              <a:rPr lang="en-US" err="1">
                <a:solidFill>
                  <a:schemeClr val="tx1"/>
                </a:solidFill>
                <a:ea typeface="Segoe UI" panose="020B0502040204020203" pitchFamily="34" charset="0"/>
                <a:cs typeface="Segoe UI" panose="020B0502040204020203" pitchFamily="34" charset="0"/>
              </a:rPr>
              <a:t>Entra</a:t>
            </a:r>
            <a:r>
              <a:rPr lang="en-US">
                <a:solidFill>
                  <a:schemeClr val="tx1"/>
                </a:solidFill>
                <a:ea typeface="Segoe UI" panose="020B0502040204020203" pitchFamily="34" charset="0"/>
                <a:cs typeface="Segoe UI" panose="020B0502040204020203" pitchFamily="34" charset="0"/>
              </a:rPr>
              <a:t>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a:t>
            </a:r>
            <a:r>
              <a:rPr lang="en-US" err="1">
                <a:solidFill>
                  <a:schemeClr val="tx1"/>
                </a:solidFill>
                <a:ea typeface="Segoe UI" panose="020B0502040204020203" pitchFamily="34" charset="0"/>
                <a:cs typeface="Segoe UI" panose="020B0502040204020203" pitchFamily="34" charset="0"/>
              </a:rPr>
              <a:t>Entra</a:t>
            </a:r>
            <a:r>
              <a:rPr lang="en-US">
                <a:solidFill>
                  <a:schemeClr val="tx1"/>
                </a:solidFill>
                <a:ea typeface="Segoe UI" panose="020B0502040204020203" pitchFamily="34" charset="0"/>
                <a:cs typeface="Segoe UI" panose="020B0502040204020203" pitchFamily="34" charset="0"/>
              </a:rPr>
              <a:t> ID Governance SKU (Logic Apps and Auto Assignment Policies) - </a:t>
            </a:r>
            <a:r>
              <a:rPr lang="en-US" sz="1800">
                <a:hlinkClick r:id="rId3"/>
              </a:rPr>
              <a:t>How to start a Microsoft </a:t>
            </a:r>
            <a:r>
              <a:rPr lang="en-US" sz="1800" err="1">
                <a:hlinkClick r:id="rId3"/>
              </a:rPr>
              <a:t>Entra</a:t>
            </a:r>
            <a:r>
              <a:rPr lang="en-US" sz="1800">
                <a:hlinkClick r:id="rId3"/>
              </a:rPr>
              <a:t>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2 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for the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create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Add</a:t>
                      </a:r>
                      <a:r>
                        <a:rPr lang="es-MX" sz="1600" noProof="0"/>
                        <a:t> </a:t>
                      </a:r>
                      <a:r>
                        <a:rPr lang="es-MX" sz="1600" noProof="0" err="1"/>
                        <a:t>custom</a:t>
                      </a:r>
                      <a:r>
                        <a:rPr lang="es-MX" sz="1600" noProof="0"/>
                        <a:t> </a:t>
                      </a:r>
                      <a:r>
                        <a:rPr lang="es-MX" sz="1600" noProof="0" err="1"/>
                        <a:t>Extension</a:t>
                      </a:r>
                      <a:r>
                        <a:rPr lang="es-MX" sz="1600" noProof="0"/>
                        <a:t> to </a:t>
                      </a:r>
                      <a:r>
                        <a:rPr lang="es-MX" sz="1600" noProof="0" err="1"/>
                        <a:t>an</a:t>
                      </a:r>
                      <a:r>
                        <a:rPr lang="es-MX" sz="1600" noProof="0"/>
                        <a:t> Access </a:t>
                      </a:r>
                      <a:r>
                        <a:rPr lang="es-MX" sz="1600" noProof="0" err="1"/>
                        <a:t>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8077861"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Convert existing external users to be governed</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36781301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5DF60-1F52-FBA2-037B-E3E19B6C3614}"/>
              </a:ext>
            </a:extLst>
          </p:cNvPr>
          <p:cNvSpPr txBox="1"/>
          <p:nvPr/>
        </p:nvSpPr>
        <p:spPr>
          <a:xfrm>
            <a:off x="467259" y="1922799"/>
            <a:ext cx="11515191" cy="2031325"/>
          </a:xfrm>
          <a:prstGeom prst="rect">
            <a:avLst/>
          </a:prstGeom>
          <a:noFill/>
        </p:spPr>
        <p:txBody>
          <a:bodyPr wrap="square">
            <a:spAutoFit/>
          </a:bodyPr>
          <a:lstStyle/>
          <a:p>
            <a:pPr algn="l"/>
            <a:r>
              <a:rPr lang="en-US" b="0" i="0">
                <a:solidFill>
                  <a:srgbClr val="161616"/>
                </a:solidFill>
                <a:effectLst/>
              </a:rPr>
              <a:t>Entitlement management allows you to gain visibility into the state of a guest user's lifecycle through the following viewpoints:</a:t>
            </a:r>
          </a:p>
          <a:p>
            <a:pPr algn="l"/>
            <a:endParaRPr lang="en-US" b="0" i="0">
              <a:solidFill>
                <a:srgbClr val="161616"/>
              </a:solidFill>
              <a:effectLst/>
            </a:endParaRPr>
          </a:p>
          <a:p>
            <a:pPr algn="l">
              <a:buFont typeface="Arial" panose="020B0604020202020204" pitchFamily="34" charset="0"/>
              <a:buChar char="•"/>
            </a:pPr>
            <a:r>
              <a:rPr lang="en-US" b="1" i="0">
                <a:solidFill>
                  <a:srgbClr val="161616"/>
                </a:solidFill>
                <a:effectLst/>
              </a:rPr>
              <a:t>Governed</a:t>
            </a:r>
            <a:r>
              <a:rPr lang="en-US" b="0" i="0">
                <a:solidFill>
                  <a:srgbClr val="161616"/>
                </a:solidFill>
                <a:effectLst/>
              </a:rPr>
              <a:t> - The guest user is set to be governed.</a:t>
            </a:r>
          </a:p>
          <a:p>
            <a:pPr algn="l">
              <a:buFont typeface="Arial" panose="020B0604020202020204" pitchFamily="34" charset="0"/>
              <a:buChar char="•"/>
            </a:pPr>
            <a:r>
              <a:rPr lang="en-US" b="1" i="0">
                <a:solidFill>
                  <a:srgbClr val="161616"/>
                </a:solidFill>
                <a:effectLst/>
              </a:rPr>
              <a:t>Ungoverned</a:t>
            </a:r>
            <a:r>
              <a:rPr lang="en-US" b="0" i="0">
                <a:solidFill>
                  <a:srgbClr val="161616"/>
                </a:solidFill>
                <a:effectLst/>
              </a:rPr>
              <a:t> - The guest user is set to not be governed.</a:t>
            </a:r>
          </a:p>
          <a:p>
            <a:pPr algn="l">
              <a:buFont typeface="Arial" panose="020B0604020202020204" pitchFamily="34" charset="0"/>
              <a:buChar char="•"/>
            </a:pPr>
            <a:r>
              <a:rPr lang="en-US" b="1" i="0">
                <a:solidFill>
                  <a:srgbClr val="161616"/>
                </a:solidFill>
                <a:effectLst/>
              </a:rPr>
              <a:t>Blank</a:t>
            </a:r>
            <a:r>
              <a:rPr lang="en-US" b="0" i="0">
                <a:solidFill>
                  <a:srgbClr val="161616"/>
                </a:solidFill>
                <a:effectLst/>
              </a:rPr>
              <a:t> - The lifecycle for the guest user isn't determined. This happens when the guest user had an access package assigned before managing user lifecycle was possible.</a:t>
            </a:r>
          </a:p>
        </p:txBody>
      </p:sp>
      <p:sp>
        <p:nvSpPr>
          <p:cNvPr id="6" name="Title 1">
            <a:extLst>
              <a:ext uri="{FF2B5EF4-FFF2-40B4-BE49-F238E27FC236}">
                <a16:creationId xmlns:a16="http://schemas.microsoft.com/office/drawing/2014/main" id="{AEC73466-B71A-D667-2937-50857A625F64}"/>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External User states</a:t>
            </a:r>
          </a:p>
        </p:txBody>
      </p:sp>
      <p:pic>
        <p:nvPicPr>
          <p:cNvPr id="14" name="Picture 13">
            <a:extLst>
              <a:ext uri="{FF2B5EF4-FFF2-40B4-BE49-F238E27FC236}">
                <a16:creationId xmlns:a16="http://schemas.microsoft.com/office/drawing/2014/main" id="{1F110671-8C36-1F41-36D7-7CD3FE26DC0C}"/>
              </a:ext>
            </a:extLst>
          </p:cNvPr>
          <p:cNvPicPr>
            <a:picLocks noChangeAspect="1"/>
          </p:cNvPicPr>
          <p:nvPr/>
        </p:nvPicPr>
        <p:blipFill>
          <a:blip r:embed="rId2"/>
          <a:stretch>
            <a:fillRect/>
          </a:stretch>
        </p:blipFill>
        <p:spPr>
          <a:xfrm>
            <a:off x="2519629" y="4479860"/>
            <a:ext cx="7410450" cy="1965330"/>
          </a:xfrm>
          <a:prstGeom prst="rect">
            <a:avLst/>
          </a:prstGeom>
        </p:spPr>
      </p:pic>
    </p:spTree>
    <p:extLst>
      <p:ext uri="{BB962C8B-B14F-4D97-AF65-F5344CB8AC3E}">
        <p14:creationId xmlns:p14="http://schemas.microsoft.com/office/powerpoint/2010/main" val="33040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Create a new access Package or use an existing one</a:t>
            </a:r>
          </a:p>
          <a:p>
            <a:pPr marL="342900" indent="-228600" algn="l" fontAlgn="base">
              <a:buFont typeface="Arial" panose="020B0604020202020204" pitchFamily="34" charset="0"/>
              <a:buChar char="•"/>
            </a:pPr>
            <a:r>
              <a:rPr lang="en-US"/>
              <a:t>How assign the existing external users to the access package?</a:t>
            </a:r>
          </a:p>
          <a:p>
            <a:pPr marL="800100" lvl="1" indent="-228600" algn="l" fontAlgn="base">
              <a:buFont typeface="Arial" panose="020B0604020202020204" pitchFamily="34" charset="0"/>
              <a:buChar char="•"/>
            </a:pPr>
            <a:r>
              <a:rPr lang="en-US"/>
              <a:t>Auto Assignment Policy – Define a Rule </a:t>
            </a:r>
          </a:p>
          <a:p>
            <a:pPr marL="800100" lvl="1" indent="-228600" algn="l" fontAlgn="base">
              <a:buFont typeface="Arial" panose="020B0604020202020204" pitchFamily="34" charset="0"/>
              <a:buChar char="•"/>
            </a:pPr>
            <a:r>
              <a:rPr lang="en-US"/>
              <a:t>Self Request – Define approvers and approval levels</a:t>
            </a:r>
          </a:p>
          <a:p>
            <a:pPr marL="800100" lvl="1" indent="-228600" algn="l" fontAlgn="base">
              <a:buFont typeface="Arial" panose="020B0604020202020204" pitchFamily="34" charset="0"/>
              <a:buChar char="•"/>
            </a:pPr>
            <a:r>
              <a:rPr lang="en-US"/>
              <a:t>Direct Assignment</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4100473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and Access Package (optional)</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Add Auto Assignment Policy (optional)</a:t>
                      </a:r>
                    </a:p>
                  </a:txBody>
                  <a:tcPr/>
                </a:tc>
                <a:tc>
                  <a:txBody>
                    <a:bodyPr/>
                    <a:lstStyle/>
                    <a:p>
                      <a:endParaRPr lang="en-US" sz="1600"/>
                    </a:p>
                    <a:p>
                      <a:r>
                        <a:rPr lang="en-US" sz="1600">
                          <a:hlinkClick r:id="rId3"/>
                        </a:rPr>
                        <a:t>Create an automatic assignment policy</a:t>
                      </a:r>
                      <a:endParaRPr lang="en-US" sz="1600" noProof="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Convert</a:t>
                      </a:r>
                      <a:r>
                        <a:rPr lang="es-MX" sz="1600" noProof="0"/>
                        <a:t> users to </a:t>
                      </a:r>
                      <a:r>
                        <a:rPr lang="es-MX" sz="1600" noProof="0" err="1"/>
                        <a:t>governed</a:t>
                      </a:r>
                      <a:endParaRPr lang="en-US" sz="1600" noProof="0"/>
                    </a:p>
                  </a:txBody>
                  <a:tcPr/>
                </a:tc>
                <a:tc>
                  <a:txBody>
                    <a:bodyPr/>
                    <a:lstStyle/>
                    <a:p>
                      <a:r>
                        <a:rPr lang="en-US" sz="1600">
                          <a:hlinkClick r:id="rId4"/>
                        </a:rPr>
                        <a:t>Manage guest user lifecycle in the Azure portal</a:t>
                      </a:r>
                      <a:endParaRPr lang="en-US" sz="1600"/>
                    </a:p>
                  </a:txBody>
                  <a:tcPr/>
                </a:tc>
                <a:extLst>
                  <a:ext uri="{0D108BD9-81ED-4DB2-BD59-A6C34878D82A}">
                    <a16:rowId xmlns:a16="http://schemas.microsoft.com/office/drawing/2014/main" val="320479324"/>
                  </a:ext>
                </a:extLst>
              </a:tr>
            </a:tbl>
          </a:graphicData>
        </a:graphic>
      </p:graphicFrame>
    </p:spTree>
    <p:extLst>
      <p:ext uri="{BB962C8B-B14F-4D97-AF65-F5344CB8AC3E}">
        <p14:creationId xmlns:p14="http://schemas.microsoft.com/office/powerpoint/2010/main" val="33653314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Employee's previous access are not removed. </a:t>
                      </a:r>
                    </a:p>
                    <a:p>
                      <a:pPr marL="800083"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What access should they have? </a:t>
                      </a:r>
                    </a:p>
                    <a:p>
                      <a:pPr marL="800083"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4799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2586891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2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Onboarding and Discovery</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8569223"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597092" y="2985610"/>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25117" y="2988111"/>
            <a:ext cx="862439" cy="338554"/>
          </a:xfrm>
          <a:prstGeom prst="rect">
            <a:avLst/>
          </a:prstGeom>
          <a:noFill/>
        </p:spPr>
        <p:txBody>
          <a:bodyPr wrap="square" rtlCol="0">
            <a:spAutoFit/>
          </a:bodyPr>
          <a:lstStyle/>
          <a:p>
            <a:r>
              <a:rPr lang="en-US" sz="160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111733" y="2261347"/>
            <a:ext cx="1713312" cy="584775"/>
          </a:xfrm>
          <a:prstGeom prst="rect">
            <a:avLst/>
          </a:prstGeom>
          <a:noFill/>
        </p:spPr>
        <p:txBody>
          <a:bodyPr wrap="square" rtlCol="0">
            <a:spAutoFit/>
          </a:bodyPr>
          <a:lstStyle/>
          <a:p>
            <a:pPr algn="ctr"/>
            <a:r>
              <a:rPr lang="es-MX" sz="1600" b="1"/>
              <a:t>C</a:t>
            </a:r>
            <a:r>
              <a:rPr lang="en-US" sz="1600" b="1" err="1"/>
              <a:t>ustom</a:t>
            </a:r>
            <a:r>
              <a:rPr lang="en-US" sz="1600" b="1"/>
              <a:t>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333375" y="2401976"/>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730081" y="285367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398460" y="2269493"/>
            <a:ext cx="1713312" cy="584775"/>
          </a:xfrm>
          <a:prstGeom prst="rect">
            <a:avLst/>
          </a:prstGeom>
          <a:noFill/>
        </p:spPr>
        <p:txBody>
          <a:bodyPr wrap="square" rtlCol="0">
            <a:spAutoFit/>
          </a:bodyPr>
          <a:lstStyle/>
          <a:p>
            <a:pPr algn="ctr"/>
            <a:r>
              <a:rPr lang="en-US" sz="1600" b="1"/>
              <a:t>Auto assign Resources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4941327" y="285738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023807" y="2266433"/>
            <a:ext cx="1545416" cy="523220"/>
          </a:xfrm>
          <a:prstGeom prst="rect">
            <a:avLst/>
          </a:prstGeom>
          <a:noFill/>
        </p:spPr>
        <p:txBody>
          <a:bodyPr wrap="square" rtlCol="0">
            <a:spAutoFit/>
          </a:bodyPr>
          <a:lstStyle>
            <a:defPPr>
              <a:defRPr lang="en-US"/>
            </a:defPPr>
            <a:lvl1pPr>
              <a:defRPr sz="1600" b="1"/>
            </a:lvl1pPr>
          </a:lstStyle>
          <a:p>
            <a:pPr algn="ctr"/>
            <a:r>
              <a:rPr lang="en-US" sz="1400"/>
              <a:t>Convert existing External Users</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759101" y="2993756"/>
            <a:ext cx="862439" cy="338554"/>
          </a:xfrm>
          <a:prstGeom prst="rect">
            <a:avLst/>
          </a:prstGeom>
          <a:noFill/>
        </p:spPr>
        <p:txBody>
          <a:bodyPr wrap="square" rtlCol="0">
            <a:spAutoFit/>
          </a:bodyPr>
          <a:lstStyle/>
          <a:p>
            <a:r>
              <a:rPr lang="en-US" sz="1600"/>
              <a:t>1 hour</a:t>
            </a:r>
          </a:p>
        </p:txBody>
      </p:sp>
      <p:sp>
        <p:nvSpPr>
          <p:cNvPr id="2" name="Ellipse 40">
            <a:extLst>
              <a:ext uri="{FF2B5EF4-FFF2-40B4-BE49-F238E27FC236}">
                <a16:creationId xmlns:a16="http://schemas.microsoft.com/office/drawing/2014/main" id="{EB2424DF-EDA6-858F-28F4-C4963748B3BF}"/>
              </a:ext>
            </a:extLst>
          </p:cNvPr>
          <p:cNvSpPr/>
          <p:nvPr/>
        </p:nvSpPr>
        <p:spPr bwMode="auto">
          <a:xfrm>
            <a:off x="10112660" y="282917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163E2DA0-1C0D-5D73-DEFE-20D199C3D971}"/>
              </a:ext>
            </a:extLst>
          </p:cNvPr>
          <p:cNvSpPr txBox="1"/>
          <p:nvPr/>
        </p:nvSpPr>
        <p:spPr>
          <a:xfrm>
            <a:off x="9223164" y="2989964"/>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C1F16406-4284-3FFE-FF52-69BB7DEF5407}"/>
              </a:ext>
            </a:extLst>
          </p:cNvPr>
          <p:cNvSpPr txBox="1"/>
          <p:nvPr/>
        </p:nvSpPr>
        <p:spPr>
          <a:xfrm>
            <a:off x="8701258" y="2252171"/>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207489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p:spPr>
      </p:pic>
    </p:spTree>
    <p:extLst>
      <p:ext uri="{BB962C8B-B14F-4D97-AF65-F5344CB8AC3E}">
        <p14:creationId xmlns:p14="http://schemas.microsoft.com/office/powerpoint/2010/main" val="839897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EA8D-A08F-B333-C53A-EA6132AC3423}"/>
              </a:ext>
            </a:extLst>
          </p:cNvPr>
          <p:cNvSpPr>
            <a:spLocks noGrp="1"/>
          </p:cNvSpPr>
          <p:nvPr>
            <p:ph type="title"/>
          </p:nvPr>
        </p:nvSpPr>
        <p:spPr>
          <a:xfrm>
            <a:off x="588263" y="457200"/>
            <a:ext cx="11018520" cy="861774"/>
          </a:xfrm>
        </p:spPr>
        <p:txBody>
          <a:bodyPr>
            <a:normAutofit/>
          </a:bodyPr>
          <a:lstStyle/>
          <a:p>
            <a:r>
              <a:rPr lang="en-US"/>
              <a:t>Multi-stage Access Reviews</a:t>
            </a:r>
            <a:br>
              <a:rPr lang="en-US"/>
            </a:br>
            <a:r>
              <a:rPr lang="en-US" sz="2000">
                <a:solidFill>
                  <a:schemeClr val="accent1"/>
                </a:solidFill>
              </a:rPr>
              <a:t>Meet complex audit and recertification requirements through multiple stages of reviews</a:t>
            </a:r>
            <a:endParaRPr lang="en-US">
              <a:solidFill>
                <a:schemeClr val="accent1"/>
              </a:solidFill>
            </a:endParaRPr>
          </a:p>
        </p:txBody>
      </p:sp>
      <p:sp>
        <p:nvSpPr>
          <p:cNvPr id="3" name="TextBox 2">
            <a:extLst>
              <a:ext uri="{FF2B5EF4-FFF2-40B4-BE49-F238E27FC236}">
                <a16:creationId xmlns:a16="http://schemas.microsoft.com/office/drawing/2014/main" id="{6D1DDDB0-3919-A724-1E7F-DC79280ABCD5}"/>
              </a:ext>
            </a:extLst>
          </p:cNvPr>
          <p:cNvSpPr txBox="1"/>
          <p:nvPr/>
        </p:nvSpPr>
        <p:spPr>
          <a:xfrm>
            <a:off x="581249" y="1653175"/>
            <a:ext cx="11018519" cy="2062103"/>
          </a:xfrm>
          <a:prstGeom prst="rect">
            <a:avLst/>
          </a:prstGeom>
          <a:noFill/>
        </p:spPr>
        <p:txBody>
          <a:bodyPr wrap="square">
            <a:spAutoFit/>
          </a:bodyPr>
          <a:lstStyle/>
          <a:p>
            <a:pPr marL="285750" indent="-285750">
              <a:buFont typeface="Arial" panose="020B0604020202020204" pitchFamily="34" charset="0"/>
              <a:buChar char="•"/>
            </a:pPr>
            <a:r>
              <a:rPr lang="en-US" sz="1600" b="1">
                <a:solidFill>
                  <a:schemeClr val="accent1"/>
                </a:solidFill>
              </a:rPr>
              <a:t>Reach consensus across multiple sets of reviewers.</a:t>
            </a:r>
            <a:r>
              <a:rPr lang="en-US" sz="1600" b="1">
                <a:solidFill>
                  <a:schemeClr val="accent2"/>
                </a:solidFill>
              </a:rPr>
              <a:t> </a:t>
            </a:r>
            <a:r>
              <a:rPr lang="en-US" sz="1600"/>
              <a:t>Requires agreement from independent reviewers at every stage before access is recertified.   </a:t>
            </a:r>
          </a:p>
          <a:p>
            <a:pPr marL="285750" indent="-285750">
              <a:buFont typeface="Arial" panose="020B0604020202020204" pitchFamily="34" charset="0"/>
              <a:buChar char="•"/>
            </a:pPr>
            <a:r>
              <a:rPr lang="en-US" sz="1600" b="1">
                <a:solidFill>
                  <a:schemeClr val="accent1"/>
                </a:solidFill>
              </a:rPr>
              <a:t>Assign alternate reviewers to weigh in on unreviewed decisions. </a:t>
            </a:r>
            <a:r>
              <a:rPr lang="en-US" sz="1600"/>
              <a:t>Ensure accounts left unreviewed by unresponsive or out-of-office reviewers are sent to the next appropriate reviewer, such as the user’s manager or the resource owner.   </a:t>
            </a:r>
          </a:p>
          <a:p>
            <a:pPr marL="285750" indent="-285750">
              <a:buFont typeface="Arial" panose="020B0604020202020204" pitchFamily="34" charset="0"/>
              <a:buChar char="•"/>
            </a:pPr>
            <a:r>
              <a:rPr lang="en-US" sz="1600" b="1">
                <a:solidFill>
                  <a:schemeClr val="accent1"/>
                </a:solidFill>
              </a:rPr>
              <a:t>Reduce burden on later-stage reviewers.</a:t>
            </a:r>
            <a:r>
              <a:rPr lang="en-US" sz="1600" b="1"/>
              <a:t> </a:t>
            </a:r>
            <a:r>
              <a:rPr lang="en-US" sz="1600"/>
              <a:t>Filter down the number of decisions for your later-stage reviewers by excluding accounts denied in previous stages. For example, have users attest to their own needs for access before asking the resource owners to attest.</a:t>
            </a:r>
          </a:p>
        </p:txBody>
      </p:sp>
      <p:grpSp>
        <p:nvGrpSpPr>
          <p:cNvPr id="4" name="Multi Stage reviews">
            <a:extLst>
              <a:ext uri="{FF2B5EF4-FFF2-40B4-BE49-F238E27FC236}">
                <a16:creationId xmlns:a16="http://schemas.microsoft.com/office/drawing/2014/main" id="{348BDC58-56FA-283A-F971-731B8B45B74E}"/>
              </a:ext>
            </a:extLst>
          </p:cNvPr>
          <p:cNvGrpSpPr/>
          <p:nvPr/>
        </p:nvGrpSpPr>
        <p:grpSpPr>
          <a:xfrm>
            <a:off x="1384082" y="3830368"/>
            <a:ext cx="9739197" cy="2891945"/>
            <a:chOff x="393913" y="2773853"/>
            <a:chExt cx="11710756" cy="4055793"/>
          </a:xfrm>
        </p:grpSpPr>
        <p:grpSp>
          <p:nvGrpSpPr>
            <p:cNvPr id="5" name="AR flow">
              <a:extLst>
                <a:ext uri="{FF2B5EF4-FFF2-40B4-BE49-F238E27FC236}">
                  <a16:creationId xmlns:a16="http://schemas.microsoft.com/office/drawing/2014/main" id="{3FF14811-E817-EB74-984C-302833D4EC90}"/>
                </a:ext>
              </a:extLst>
            </p:cNvPr>
            <p:cNvGrpSpPr/>
            <p:nvPr/>
          </p:nvGrpSpPr>
          <p:grpSpPr>
            <a:xfrm>
              <a:off x="437000" y="3542980"/>
              <a:ext cx="9393774" cy="3072427"/>
              <a:chOff x="437000" y="3542980"/>
              <a:chExt cx="9393774" cy="3072427"/>
            </a:xfrm>
          </p:grpSpPr>
          <p:sp>
            <p:nvSpPr>
              <p:cNvPr id="38" name="Flowchart: Manual Operation 37">
                <a:extLst>
                  <a:ext uri="{FF2B5EF4-FFF2-40B4-BE49-F238E27FC236}">
                    <a16:creationId xmlns:a16="http://schemas.microsoft.com/office/drawing/2014/main" id="{DCC27383-C39F-FA27-6155-2618CC87D2B0}"/>
                  </a:ext>
                </a:extLst>
              </p:cNvPr>
              <p:cNvSpPr/>
              <p:nvPr/>
            </p:nvSpPr>
            <p:spPr>
              <a:xfrm rot="16200000">
                <a:off x="3597673" y="382307"/>
                <a:ext cx="3072427" cy="9393774"/>
              </a:xfrm>
              <a:prstGeom prst="flowChartManualOperation">
                <a:avLst/>
              </a:prstGeom>
              <a:solidFill>
                <a:schemeClr val="bg2">
                  <a:lumMod val="25000"/>
                  <a:alpha val="30000"/>
                </a:schemeClr>
              </a:solidFill>
              <a:ln>
                <a:solidFill>
                  <a:schemeClr val="bg2">
                    <a:lumMod val="7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people_4" title="Icon of a person">
                <a:extLst>
                  <a:ext uri="{FF2B5EF4-FFF2-40B4-BE49-F238E27FC236}">
                    <a16:creationId xmlns:a16="http://schemas.microsoft.com/office/drawing/2014/main" id="{E89DBE91-79FC-CDFA-80F8-FCAE915C8B1A}"/>
                  </a:ext>
                </a:extLst>
              </p:cNvPr>
              <p:cNvSpPr>
                <a:spLocks noChangeAspect="1" noEditPoints="1"/>
              </p:cNvSpPr>
              <p:nvPr/>
            </p:nvSpPr>
            <p:spPr bwMode="auto">
              <a:xfrm>
                <a:off x="584200"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people_4" title="Icon of a person">
                <a:extLst>
                  <a:ext uri="{FF2B5EF4-FFF2-40B4-BE49-F238E27FC236}">
                    <a16:creationId xmlns:a16="http://schemas.microsoft.com/office/drawing/2014/main" id="{98722C02-C57D-6E15-6CA9-C93698FADFB2}"/>
                  </a:ext>
                </a:extLst>
              </p:cNvPr>
              <p:cNvSpPr>
                <a:spLocks noChangeAspect="1" noEditPoints="1"/>
              </p:cNvSpPr>
              <p:nvPr/>
            </p:nvSpPr>
            <p:spPr bwMode="auto">
              <a:xfrm>
                <a:off x="963734" y="566175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1" name="people_4" title="Icon of a person">
                <a:extLst>
                  <a:ext uri="{FF2B5EF4-FFF2-40B4-BE49-F238E27FC236}">
                    <a16:creationId xmlns:a16="http://schemas.microsoft.com/office/drawing/2014/main" id="{62DBE166-2041-E51A-647B-2BE3831AF341}"/>
                  </a:ext>
                </a:extLst>
              </p:cNvPr>
              <p:cNvSpPr>
                <a:spLocks noChangeAspect="1" noEditPoints="1"/>
              </p:cNvSpPr>
              <p:nvPr/>
            </p:nvSpPr>
            <p:spPr bwMode="auto">
              <a:xfrm>
                <a:off x="1029569" y="609816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2" name="people_4" title="Icon of a person">
                <a:extLst>
                  <a:ext uri="{FF2B5EF4-FFF2-40B4-BE49-F238E27FC236}">
                    <a16:creationId xmlns:a16="http://schemas.microsoft.com/office/drawing/2014/main" id="{189D2001-FB26-450E-0700-5F8A6DF08FEA}"/>
                  </a:ext>
                </a:extLst>
              </p:cNvPr>
              <p:cNvSpPr>
                <a:spLocks noChangeAspect="1" noEditPoints="1"/>
              </p:cNvSpPr>
              <p:nvPr/>
            </p:nvSpPr>
            <p:spPr bwMode="auto">
              <a:xfrm>
                <a:off x="1402455"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3" name="people_4" title="Icon of a person">
                <a:extLst>
                  <a:ext uri="{FF2B5EF4-FFF2-40B4-BE49-F238E27FC236}">
                    <a16:creationId xmlns:a16="http://schemas.microsoft.com/office/drawing/2014/main" id="{C3348E79-8B68-710C-336E-F8046FD52283}"/>
                  </a:ext>
                </a:extLst>
              </p:cNvPr>
              <p:cNvSpPr>
                <a:spLocks noChangeAspect="1" noEditPoints="1"/>
              </p:cNvSpPr>
              <p:nvPr/>
            </p:nvSpPr>
            <p:spPr bwMode="auto">
              <a:xfrm>
                <a:off x="1372862" y="551508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4" name="people_4" title="Icon of a person">
                <a:extLst>
                  <a:ext uri="{FF2B5EF4-FFF2-40B4-BE49-F238E27FC236}">
                    <a16:creationId xmlns:a16="http://schemas.microsoft.com/office/drawing/2014/main" id="{882F4327-F1DF-2459-6624-8ABC1CF9CB20}"/>
                  </a:ext>
                </a:extLst>
              </p:cNvPr>
              <p:cNvSpPr>
                <a:spLocks noChangeAspect="1" noEditPoints="1"/>
              </p:cNvSpPr>
              <p:nvPr/>
            </p:nvSpPr>
            <p:spPr bwMode="auto">
              <a:xfrm>
                <a:off x="438789" y="547881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5" name="people_4" title="Icon of a person">
                <a:extLst>
                  <a:ext uri="{FF2B5EF4-FFF2-40B4-BE49-F238E27FC236}">
                    <a16:creationId xmlns:a16="http://schemas.microsoft.com/office/drawing/2014/main" id="{45F8D149-F569-B2BA-4E26-9D9FB19F5E2C}"/>
                  </a:ext>
                </a:extLst>
              </p:cNvPr>
              <p:cNvSpPr>
                <a:spLocks noChangeAspect="1" noEditPoints="1"/>
              </p:cNvSpPr>
              <p:nvPr/>
            </p:nvSpPr>
            <p:spPr bwMode="auto">
              <a:xfrm>
                <a:off x="9475970" y="55014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people_4" title="Icon of a person">
                <a:extLst>
                  <a:ext uri="{FF2B5EF4-FFF2-40B4-BE49-F238E27FC236}">
                    <a16:creationId xmlns:a16="http://schemas.microsoft.com/office/drawing/2014/main" id="{545EFAF9-8ED5-985D-3AD5-1F30CAF053C4}"/>
                  </a:ext>
                </a:extLst>
              </p:cNvPr>
              <p:cNvSpPr>
                <a:spLocks noChangeAspect="1" noEditPoints="1"/>
              </p:cNvSpPr>
              <p:nvPr/>
            </p:nvSpPr>
            <p:spPr bwMode="auto">
              <a:xfrm>
                <a:off x="9100996" y="55526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7" name="people_4" title="Icon of a person">
                <a:extLst>
                  <a:ext uri="{FF2B5EF4-FFF2-40B4-BE49-F238E27FC236}">
                    <a16:creationId xmlns:a16="http://schemas.microsoft.com/office/drawing/2014/main" id="{CA3D9217-D008-855E-B7D6-7619172E8AD9}"/>
                  </a:ext>
                </a:extLst>
              </p:cNvPr>
              <p:cNvSpPr>
                <a:spLocks noChangeAspect="1" noEditPoints="1"/>
              </p:cNvSpPr>
              <p:nvPr/>
            </p:nvSpPr>
            <p:spPr bwMode="auto">
              <a:xfrm>
                <a:off x="9341330" y="505271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6" name="Review phase">
              <a:extLst>
                <a:ext uri="{FF2B5EF4-FFF2-40B4-BE49-F238E27FC236}">
                  <a16:creationId xmlns:a16="http://schemas.microsoft.com/office/drawing/2014/main" id="{A8007740-FE41-C027-F6A5-211B22601DC6}"/>
                </a:ext>
              </a:extLst>
            </p:cNvPr>
            <p:cNvGrpSpPr/>
            <p:nvPr/>
          </p:nvGrpSpPr>
          <p:grpSpPr>
            <a:xfrm>
              <a:off x="393913" y="2996119"/>
              <a:ext cx="9393776" cy="478770"/>
              <a:chOff x="393913" y="2996119"/>
              <a:chExt cx="9393776" cy="478770"/>
            </a:xfrm>
          </p:grpSpPr>
          <p:cxnSp>
            <p:nvCxnSpPr>
              <p:cNvPr id="36" name="Straight Arrow Connector 35">
                <a:extLst>
                  <a:ext uri="{FF2B5EF4-FFF2-40B4-BE49-F238E27FC236}">
                    <a16:creationId xmlns:a16="http://schemas.microsoft.com/office/drawing/2014/main" id="{432028A5-A1A7-E8DB-1CF2-991288863EB0}"/>
                  </a:ext>
                </a:extLst>
              </p:cNvPr>
              <p:cNvCxnSpPr>
                <a:cxnSpLocks/>
              </p:cNvCxnSpPr>
              <p:nvPr/>
            </p:nvCxnSpPr>
            <p:spPr>
              <a:xfrm flipV="1">
                <a:off x="393913" y="3379882"/>
                <a:ext cx="9393776" cy="3404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D1CF149D-588A-2772-8FFD-7F25B0C2FEE2}"/>
                  </a:ext>
                </a:extLst>
              </p:cNvPr>
              <p:cNvSpPr txBox="1">
                <a:spLocks/>
              </p:cNvSpPr>
              <p:nvPr/>
            </p:nvSpPr>
            <p:spPr>
              <a:xfrm>
                <a:off x="4391819" y="2996119"/>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Review phase</a:t>
                </a:r>
              </a:p>
            </p:txBody>
          </p:sp>
        </p:grpSp>
        <p:grpSp>
          <p:nvGrpSpPr>
            <p:cNvPr id="7" name="Apply results">
              <a:extLst>
                <a:ext uri="{FF2B5EF4-FFF2-40B4-BE49-F238E27FC236}">
                  <a16:creationId xmlns:a16="http://schemas.microsoft.com/office/drawing/2014/main" id="{8ACDFF9A-0F28-685F-121D-D7F076DB6CB2}"/>
                </a:ext>
              </a:extLst>
            </p:cNvPr>
            <p:cNvGrpSpPr/>
            <p:nvPr/>
          </p:nvGrpSpPr>
          <p:grpSpPr>
            <a:xfrm>
              <a:off x="10396710" y="2995200"/>
              <a:ext cx="1707959" cy="478770"/>
              <a:chOff x="10396710" y="2995200"/>
              <a:chExt cx="1707959" cy="478770"/>
            </a:xfrm>
          </p:grpSpPr>
          <p:cxnSp>
            <p:nvCxnSpPr>
              <p:cNvPr id="34" name="Straight Arrow Connector 33">
                <a:extLst>
                  <a:ext uri="{FF2B5EF4-FFF2-40B4-BE49-F238E27FC236}">
                    <a16:creationId xmlns:a16="http://schemas.microsoft.com/office/drawing/2014/main" id="{12868FDA-7ACA-6572-3F10-E70F745609DF}"/>
                  </a:ext>
                </a:extLst>
              </p:cNvPr>
              <p:cNvCxnSpPr>
                <a:cxnSpLocks/>
              </p:cNvCxnSpPr>
              <p:nvPr/>
            </p:nvCxnSpPr>
            <p:spPr>
              <a:xfrm>
                <a:off x="10396710" y="3380400"/>
                <a:ext cx="154338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CF415588-8E5A-B827-C502-F88A805C4D78}"/>
                  </a:ext>
                </a:extLst>
              </p:cNvPr>
              <p:cNvSpPr txBox="1">
                <a:spLocks/>
              </p:cNvSpPr>
              <p:nvPr/>
            </p:nvSpPr>
            <p:spPr>
              <a:xfrm>
                <a:off x="10402869" y="2995200"/>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Apply results</a:t>
                </a:r>
              </a:p>
            </p:txBody>
          </p:sp>
        </p:grpSp>
        <p:pic>
          <p:nvPicPr>
            <p:cNvPr id="8" name="Picture 7">
              <a:extLst>
                <a:ext uri="{FF2B5EF4-FFF2-40B4-BE49-F238E27FC236}">
                  <a16:creationId xmlns:a16="http://schemas.microsoft.com/office/drawing/2014/main" id="{A2CA185F-9C8C-D546-6B47-77FEDD2A9E85}"/>
                </a:ext>
              </a:extLst>
            </p:cNvPr>
            <p:cNvPicPr>
              <a:picLocks noChangeAspect="1"/>
            </p:cNvPicPr>
            <p:nvPr/>
          </p:nvPicPr>
          <p:blipFill rotWithShape="1">
            <a:blip r:embed="rId2"/>
            <a:srcRect t="4396" b="7284"/>
            <a:stretch/>
          </p:blipFill>
          <p:spPr>
            <a:xfrm>
              <a:off x="3255142" y="5522970"/>
              <a:ext cx="3934458" cy="1306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view ends">
              <a:extLst>
                <a:ext uri="{FF2B5EF4-FFF2-40B4-BE49-F238E27FC236}">
                  <a16:creationId xmlns:a16="http://schemas.microsoft.com/office/drawing/2014/main" id="{96D86F64-F285-0145-6614-E3421078C0CB}"/>
                </a:ext>
              </a:extLst>
            </p:cNvPr>
            <p:cNvSpPr txBox="1"/>
            <p:nvPr/>
          </p:nvSpPr>
          <p:spPr>
            <a:xfrm rot="16200000">
              <a:off x="9295379" y="3444572"/>
              <a:ext cx="1711520" cy="370082"/>
            </a:xfrm>
            <a:prstGeom prst="rect">
              <a:avLst/>
            </a:prstGeom>
            <a:noFill/>
            <a:ln>
              <a:noFill/>
            </a:ln>
          </p:spPr>
          <p:txBody>
            <a:bodyPr wrap="square" rtlCol="0">
              <a:spAutoFit/>
            </a:bodyPr>
            <a:lstStyle/>
            <a:p>
              <a:r>
                <a:rPr lang="en-US" sz="1400"/>
                <a:t>Review ends</a:t>
              </a:r>
              <a:endParaRPr lang="en-DE" sz="1400"/>
            </a:p>
          </p:txBody>
        </p:sp>
        <p:grpSp>
          <p:nvGrpSpPr>
            <p:cNvPr id="10" name="Stage 1">
              <a:extLst>
                <a:ext uri="{FF2B5EF4-FFF2-40B4-BE49-F238E27FC236}">
                  <a16:creationId xmlns:a16="http://schemas.microsoft.com/office/drawing/2014/main" id="{AD1F30AA-D503-3CB2-D579-6E535BC74125}"/>
                </a:ext>
              </a:extLst>
            </p:cNvPr>
            <p:cNvGrpSpPr/>
            <p:nvPr/>
          </p:nvGrpSpPr>
          <p:grpSpPr>
            <a:xfrm>
              <a:off x="529389" y="3769663"/>
              <a:ext cx="2683043" cy="1062801"/>
              <a:chOff x="529389" y="3769663"/>
              <a:chExt cx="2683043" cy="1062801"/>
            </a:xfrm>
          </p:grpSpPr>
          <p:sp>
            <p:nvSpPr>
              <p:cNvPr id="31" name="Rectangle 30">
                <a:extLst>
                  <a:ext uri="{FF2B5EF4-FFF2-40B4-BE49-F238E27FC236}">
                    <a16:creationId xmlns:a16="http://schemas.microsoft.com/office/drawing/2014/main" id="{93CD53BF-5A44-B135-E411-092FCBC28689}"/>
                  </a:ext>
                </a:extLst>
              </p:cNvPr>
              <p:cNvSpPr/>
              <p:nvPr/>
            </p:nvSpPr>
            <p:spPr>
              <a:xfrm>
                <a:off x="529389" y="3769663"/>
                <a:ext cx="2683043" cy="106280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1 reviewers attest</a:t>
                </a:r>
                <a:endParaRPr lang="en-DE" sz="1400"/>
              </a:p>
            </p:txBody>
          </p:sp>
          <p:sp>
            <p:nvSpPr>
              <p:cNvPr id="32" name="people_4" title="Icon of a person">
                <a:extLst>
                  <a:ext uri="{FF2B5EF4-FFF2-40B4-BE49-F238E27FC236}">
                    <a16:creationId xmlns:a16="http://schemas.microsoft.com/office/drawing/2014/main" id="{8C4AD2D2-863E-B03F-860D-F5E453B21FAE}"/>
                  </a:ext>
                </a:extLst>
              </p:cNvPr>
              <p:cNvSpPr>
                <a:spLocks noChangeAspect="1" noEditPoints="1"/>
              </p:cNvSpPr>
              <p:nvPr/>
            </p:nvSpPr>
            <p:spPr bwMode="auto">
              <a:xfrm>
                <a:off x="708172"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3" name="people_4" title="Icon of a person">
                <a:extLst>
                  <a:ext uri="{FF2B5EF4-FFF2-40B4-BE49-F238E27FC236}">
                    <a16:creationId xmlns:a16="http://schemas.microsoft.com/office/drawing/2014/main" id="{E04BE8B7-F730-9494-0E7D-C7828E5703D5}"/>
                  </a:ext>
                </a:extLst>
              </p:cNvPr>
              <p:cNvSpPr>
                <a:spLocks noChangeAspect="1" noEditPoints="1"/>
              </p:cNvSpPr>
              <p:nvPr/>
            </p:nvSpPr>
            <p:spPr bwMode="auto">
              <a:xfrm>
                <a:off x="1120520"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1" name="Stage 2">
              <a:extLst>
                <a:ext uri="{FF2B5EF4-FFF2-40B4-BE49-F238E27FC236}">
                  <a16:creationId xmlns:a16="http://schemas.microsoft.com/office/drawing/2014/main" id="{13B00723-BBD6-B5D0-9129-6F917002C3F4}"/>
                </a:ext>
              </a:extLst>
            </p:cNvPr>
            <p:cNvGrpSpPr/>
            <p:nvPr/>
          </p:nvGrpSpPr>
          <p:grpSpPr>
            <a:xfrm>
              <a:off x="3672000" y="3769200"/>
              <a:ext cx="2683043" cy="1062000"/>
              <a:chOff x="3672000" y="3769200"/>
              <a:chExt cx="2683043" cy="1062000"/>
            </a:xfrm>
          </p:grpSpPr>
          <p:sp>
            <p:nvSpPr>
              <p:cNvPr id="27" name="Rectangle 26">
                <a:extLst>
                  <a:ext uri="{FF2B5EF4-FFF2-40B4-BE49-F238E27FC236}">
                    <a16:creationId xmlns:a16="http://schemas.microsoft.com/office/drawing/2014/main" id="{52D92D48-7445-FD03-9B8B-C3D1F5052D11}"/>
                  </a:ext>
                </a:extLst>
              </p:cNvPr>
              <p:cNvSpPr/>
              <p:nvPr/>
            </p:nvSpPr>
            <p:spPr>
              <a:xfrm>
                <a:off x="3672000" y="3769200"/>
                <a:ext cx="2683043" cy="1062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2 reviewers attest</a:t>
                </a:r>
                <a:endParaRPr lang="en-DE" sz="1400"/>
              </a:p>
            </p:txBody>
          </p:sp>
          <p:sp>
            <p:nvSpPr>
              <p:cNvPr id="28" name="people_4" title="Icon of a person">
                <a:extLst>
                  <a:ext uri="{FF2B5EF4-FFF2-40B4-BE49-F238E27FC236}">
                    <a16:creationId xmlns:a16="http://schemas.microsoft.com/office/drawing/2014/main" id="{E9E869D9-CDEF-387D-6746-3406547A4D1C}"/>
                  </a:ext>
                </a:extLst>
              </p:cNvPr>
              <p:cNvSpPr>
                <a:spLocks noChangeAspect="1" noEditPoints="1"/>
              </p:cNvSpPr>
              <p:nvPr/>
            </p:nvSpPr>
            <p:spPr bwMode="auto">
              <a:xfrm>
                <a:off x="3795640"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9" name="people_4" title="Icon of a person">
                <a:extLst>
                  <a:ext uri="{FF2B5EF4-FFF2-40B4-BE49-F238E27FC236}">
                    <a16:creationId xmlns:a16="http://schemas.microsoft.com/office/drawing/2014/main" id="{A08D6A19-9E08-0E79-DEEE-6EA7CDC259E0}"/>
                  </a:ext>
                </a:extLst>
              </p:cNvPr>
              <p:cNvSpPr>
                <a:spLocks noChangeAspect="1" noEditPoints="1"/>
              </p:cNvSpPr>
              <p:nvPr/>
            </p:nvSpPr>
            <p:spPr bwMode="auto">
              <a:xfrm>
                <a:off x="4183239"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0" name="people_4" title="Icon of a person">
                <a:extLst>
                  <a:ext uri="{FF2B5EF4-FFF2-40B4-BE49-F238E27FC236}">
                    <a16:creationId xmlns:a16="http://schemas.microsoft.com/office/drawing/2014/main" id="{CB420F13-F2FE-2413-0477-1E3BD8FC7F57}"/>
                  </a:ext>
                </a:extLst>
              </p:cNvPr>
              <p:cNvSpPr>
                <a:spLocks noChangeAspect="1" noEditPoints="1"/>
              </p:cNvSpPr>
              <p:nvPr/>
            </p:nvSpPr>
            <p:spPr bwMode="auto">
              <a:xfrm>
                <a:off x="4576467"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2" name="Stage 3">
              <a:extLst>
                <a:ext uri="{FF2B5EF4-FFF2-40B4-BE49-F238E27FC236}">
                  <a16:creationId xmlns:a16="http://schemas.microsoft.com/office/drawing/2014/main" id="{6BA4969E-A9B1-0013-987A-07C8C9D97D43}"/>
                </a:ext>
              </a:extLst>
            </p:cNvPr>
            <p:cNvGrpSpPr/>
            <p:nvPr/>
          </p:nvGrpSpPr>
          <p:grpSpPr>
            <a:xfrm>
              <a:off x="6839951" y="3769662"/>
              <a:ext cx="2683043" cy="1062000"/>
              <a:chOff x="6839951" y="3769662"/>
              <a:chExt cx="2683043" cy="1062000"/>
            </a:xfrm>
          </p:grpSpPr>
          <p:sp>
            <p:nvSpPr>
              <p:cNvPr id="24" name="Rectangle 23">
                <a:extLst>
                  <a:ext uri="{FF2B5EF4-FFF2-40B4-BE49-F238E27FC236}">
                    <a16:creationId xmlns:a16="http://schemas.microsoft.com/office/drawing/2014/main" id="{A1F3DA8D-2B87-C7B1-867C-751BFA98C228}"/>
                  </a:ext>
                </a:extLst>
              </p:cNvPr>
              <p:cNvSpPr/>
              <p:nvPr/>
            </p:nvSpPr>
            <p:spPr>
              <a:xfrm>
                <a:off x="6839951" y="3769662"/>
                <a:ext cx="2683043" cy="1062000"/>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3 reviewers attest</a:t>
                </a:r>
                <a:endParaRPr lang="en-DE" sz="1400"/>
              </a:p>
            </p:txBody>
          </p:sp>
          <p:sp>
            <p:nvSpPr>
              <p:cNvPr id="25" name="people_4" title="Icon of a person">
                <a:extLst>
                  <a:ext uri="{FF2B5EF4-FFF2-40B4-BE49-F238E27FC236}">
                    <a16:creationId xmlns:a16="http://schemas.microsoft.com/office/drawing/2014/main" id="{5D43F378-D7ED-7EA4-B015-FCF861B70356}"/>
                  </a:ext>
                </a:extLst>
              </p:cNvPr>
              <p:cNvSpPr>
                <a:spLocks noChangeAspect="1" noEditPoints="1"/>
              </p:cNvSpPr>
              <p:nvPr/>
            </p:nvSpPr>
            <p:spPr bwMode="auto">
              <a:xfrm>
                <a:off x="6997458" y="384516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6" name="people_4" title="Icon of a person">
                <a:extLst>
                  <a:ext uri="{FF2B5EF4-FFF2-40B4-BE49-F238E27FC236}">
                    <a16:creationId xmlns:a16="http://schemas.microsoft.com/office/drawing/2014/main" id="{BD935730-D0A5-9EC7-0E36-3D00970C3112}"/>
                  </a:ext>
                </a:extLst>
              </p:cNvPr>
              <p:cNvSpPr>
                <a:spLocks noChangeAspect="1" noEditPoints="1"/>
              </p:cNvSpPr>
              <p:nvPr/>
            </p:nvSpPr>
            <p:spPr bwMode="auto">
              <a:xfrm>
                <a:off x="7378458" y="38584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13" name="Stage 3 ends">
              <a:extLst>
                <a:ext uri="{FF2B5EF4-FFF2-40B4-BE49-F238E27FC236}">
                  <a16:creationId xmlns:a16="http://schemas.microsoft.com/office/drawing/2014/main" id="{47DA7523-745B-3149-86B4-918C143C2945}"/>
                </a:ext>
              </a:extLst>
            </p:cNvPr>
            <p:cNvSpPr txBox="1"/>
            <p:nvPr/>
          </p:nvSpPr>
          <p:spPr>
            <a:xfrm rot="16200000">
              <a:off x="8826484" y="4089454"/>
              <a:ext cx="1700799" cy="370082"/>
            </a:xfrm>
            <a:prstGeom prst="rect">
              <a:avLst/>
            </a:prstGeom>
            <a:noFill/>
          </p:spPr>
          <p:txBody>
            <a:bodyPr wrap="square" rtlCol="0">
              <a:spAutoFit/>
            </a:bodyPr>
            <a:lstStyle/>
            <a:p>
              <a:r>
                <a:rPr lang="en-US" sz="1400">
                  <a:solidFill>
                    <a:schemeClr val="accent1">
                      <a:lumMod val="75000"/>
                    </a:schemeClr>
                  </a:solidFill>
                </a:rPr>
                <a:t>Stage 3 ends</a:t>
              </a:r>
              <a:endParaRPr lang="en-DE" sz="1400">
                <a:solidFill>
                  <a:schemeClr val="accent1">
                    <a:lumMod val="75000"/>
                  </a:schemeClr>
                </a:solidFill>
              </a:endParaRPr>
            </a:p>
          </p:txBody>
        </p:sp>
        <p:grpSp>
          <p:nvGrpSpPr>
            <p:cNvPr id="14" name="Stage 1 ends">
              <a:extLst>
                <a:ext uri="{FF2B5EF4-FFF2-40B4-BE49-F238E27FC236}">
                  <a16:creationId xmlns:a16="http://schemas.microsoft.com/office/drawing/2014/main" id="{366E5003-F4B8-B6F2-2492-75F3EAB3908D}"/>
                </a:ext>
              </a:extLst>
            </p:cNvPr>
            <p:cNvGrpSpPr/>
            <p:nvPr/>
          </p:nvGrpSpPr>
          <p:grpSpPr>
            <a:xfrm>
              <a:off x="2378160" y="3425283"/>
              <a:ext cx="2032609" cy="2433122"/>
              <a:chOff x="2378160" y="3425283"/>
              <a:chExt cx="2032609" cy="2433122"/>
            </a:xfrm>
          </p:grpSpPr>
          <p:sp>
            <p:nvSpPr>
              <p:cNvPr id="22" name="TextBox 21">
                <a:extLst>
                  <a:ext uri="{FF2B5EF4-FFF2-40B4-BE49-F238E27FC236}">
                    <a16:creationId xmlns:a16="http://schemas.microsoft.com/office/drawing/2014/main" id="{FC42BFC8-C79A-CAA8-5913-4AB387D6098C}"/>
                  </a:ext>
                </a:extLst>
              </p:cNvPr>
              <p:cNvSpPr txBox="1"/>
              <p:nvPr/>
            </p:nvSpPr>
            <p:spPr>
              <a:xfrm rot="16200000">
                <a:off x="2441724" y="4120252"/>
                <a:ext cx="1760019" cy="370082"/>
              </a:xfrm>
              <a:prstGeom prst="rect">
                <a:avLst/>
              </a:prstGeom>
              <a:noFill/>
            </p:spPr>
            <p:txBody>
              <a:bodyPr wrap="square" rtlCol="0">
                <a:spAutoFit/>
              </a:bodyPr>
              <a:lstStyle/>
              <a:p>
                <a:r>
                  <a:rPr lang="en-US" sz="1400">
                    <a:solidFill>
                      <a:schemeClr val="accent1">
                        <a:lumMod val="75000"/>
                      </a:schemeClr>
                    </a:solidFill>
                  </a:rPr>
                  <a:t>Stage 1 ends</a:t>
                </a:r>
                <a:endParaRPr lang="en-DE" sz="1400">
                  <a:solidFill>
                    <a:schemeClr val="accent1">
                      <a:lumMod val="75000"/>
                    </a:schemeClr>
                  </a:solidFill>
                </a:endParaRPr>
              </a:p>
            </p:txBody>
          </p:sp>
          <p:pic>
            <p:nvPicPr>
              <p:cNvPr id="23" name="Graphic 52" descr="Line arrow: Counter-clockwise curve outline">
                <a:extLst>
                  <a:ext uri="{FF2B5EF4-FFF2-40B4-BE49-F238E27FC236}">
                    <a16:creationId xmlns:a16="http://schemas.microsoft.com/office/drawing/2014/main" id="{06C86065-B225-0F6E-DFD9-0F50817EB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2682859" y="4130494"/>
                <a:ext cx="1423212" cy="2032609"/>
              </a:xfrm>
              <a:prstGeom prst="rect">
                <a:avLst/>
              </a:prstGeom>
            </p:spPr>
          </p:pic>
        </p:grpSp>
        <p:grpSp>
          <p:nvGrpSpPr>
            <p:cNvPr id="15" name="Stage 2 ends">
              <a:extLst>
                <a:ext uri="{FF2B5EF4-FFF2-40B4-BE49-F238E27FC236}">
                  <a16:creationId xmlns:a16="http://schemas.microsoft.com/office/drawing/2014/main" id="{E80F218C-6107-999C-B877-9A29EA44BADD}"/>
                </a:ext>
              </a:extLst>
            </p:cNvPr>
            <p:cNvGrpSpPr/>
            <p:nvPr/>
          </p:nvGrpSpPr>
          <p:grpSpPr>
            <a:xfrm>
              <a:off x="5641613" y="3409532"/>
              <a:ext cx="2032609" cy="2489695"/>
              <a:chOff x="5641613" y="3409532"/>
              <a:chExt cx="2032609" cy="2489695"/>
            </a:xfrm>
          </p:grpSpPr>
          <p:sp>
            <p:nvSpPr>
              <p:cNvPr id="20" name="TextBox 19">
                <a:extLst>
                  <a:ext uri="{FF2B5EF4-FFF2-40B4-BE49-F238E27FC236}">
                    <a16:creationId xmlns:a16="http://schemas.microsoft.com/office/drawing/2014/main" id="{6D1615CF-B108-E794-3520-30BEB35AACEA}"/>
                  </a:ext>
                </a:extLst>
              </p:cNvPr>
              <p:cNvSpPr txBox="1"/>
              <p:nvPr/>
            </p:nvSpPr>
            <p:spPr>
              <a:xfrm rot="16200000">
                <a:off x="5622913" y="4074890"/>
                <a:ext cx="1700798" cy="370082"/>
              </a:xfrm>
              <a:prstGeom prst="rect">
                <a:avLst/>
              </a:prstGeom>
              <a:noFill/>
            </p:spPr>
            <p:txBody>
              <a:bodyPr wrap="square" rtlCol="0">
                <a:spAutoFit/>
              </a:bodyPr>
              <a:lstStyle/>
              <a:p>
                <a:r>
                  <a:rPr lang="en-US" sz="1400">
                    <a:solidFill>
                      <a:schemeClr val="accent1">
                        <a:lumMod val="75000"/>
                      </a:schemeClr>
                    </a:solidFill>
                  </a:rPr>
                  <a:t>Stage 2 ends</a:t>
                </a:r>
                <a:endParaRPr lang="en-DE" sz="1400">
                  <a:solidFill>
                    <a:schemeClr val="accent1">
                      <a:lumMod val="75000"/>
                    </a:schemeClr>
                  </a:solidFill>
                </a:endParaRPr>
              </a:p>
            </p:txBody>
          </p:sp>
          <p:pic>
            <p:nvPicPr>
              <p:cNvPr id="21" name="Graphic 52" descr="Line arrow: Counter-clockwise curve outline">
                <a:extLst>
                  <a:ext uri="{FF2B5EF4-FFF2-40B4-BE49-F238E27FC236}">
                    <a16:creationId xmlns:a16="http://schemas.microsoft.com/office/drawing/2014/main" id="{A610000F-2652-C792-797E-47637020F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5946312" y="4171316"/>
                <a:ext cx="1423212" cy="2032609"/>
              </a:xfrm>
              <a:prstGeom prst="rect">
                <a:avLst/>
              </a:prstGeom>
            </p:spPr>
          </p:pic>
        </p:grpSp>
        <p:grpSp>
          <p:nvGrpSpPr>
            <p:cNvPr id="16" name="Results are applied">
              <a:extLst>
                <a:ext uri="{FF2B5EF4-FFF2-40B4-BE49-F238E27FC236}">
                  <a16:creationId xmlns:a16="http://schemas.microsoft.com/office/drawing/2014/main" id="{52A05576-D80E-F983-1917-FFE9BB1515BE}"/>
                </a:ext>
              </a:extLst>
            </p:cNvPr>
            <p:cNvGrpSpPr/>
            <p:nvPr/>
          </p:nvGrpSpPr>
          <p:grpSpPr>
            <a:xfrm>
              <a:off x="10769033" y="3890204"/>
              <a:ext cx="1071289" cy="925445"/>
              <a:chOff x="10769033" y="3890204"/>
              <a:chExt cx="1071289" cy="925445"/>
            </a:xfrm>
          </p:grpSpPr>
          <p:sp>
            <p:nvSpPr>
              <p:cNvPr id="17" name="people_12" title="Icon of three people">
                <a:extLst>
                  <a:ext uri="{FF2B5EF4-FFF2-40B4-BE49-F238E27FC236}">
                    <a16:creationId xmlns:a16="http://schemas.microsoft.com/office/drawing/2014/main" id="{1C8CF075-50B7-1AAF-C2C9-519A5CAF2126}"/>
                  </a:ext>
                </a:extLst>
              </p:cNvPr>
              <p:cNvSpPr>
                <a:spLocks noChangeAspect="1" noEditPoints="1"/>
              </p:cNvSpPr>
              <p:nvPr/>
            </p:nvSpPr>
            <p:spPr bwMode="auto">
              <a:xfrm>
                <a:off x="10769033" y="444988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18" name="people_4" title="Icon of a person">
                <a:extLst>
                  <a:ext uri="{FF2B5EF4-FFF2-40B4-BE49-F238E27FC236}">
                    <a16:creationId xmlns:a16="http://schemas.microsoft.com/office/drawing/2014/main" id="{988CC89F-7FE3-2E55-31F6-68A7810B120A}"/>
                  </a:ext>
                </a:extLst>
              </p:cNvPr>
              <p:cNvSpPr>
                <a:spLocks noChangeAspect="1" noEditPoints="1"/>
              </p:cNvSpPr>
              <p:nvPr/>
            </p:nvSpPr>
            <p:spPr bwMode="auto">
              <a:xfrm>
                <a:off x="11599768" y="3890204"/>
                <a:ext cx="216523" cy="2420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pic>
            <p:nvPicPr>
              <p:cNvPr id="19" name="Graphic 52" descr="Line arrow: Counter-clockwise curve outline">
                <a:extLst>
                  <a:ext uri="{FF2B5EF4-FFF2-40B4-BE49-F238E27FC236}">
                    <a16:creationId xmlns:a16="http://schemas.microsoft.com/office/drawing/2014/main" id="{46D43B2B-53D3-646D-03AD-77BABBF8F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987863">
                <a:off x="11199676" y="4125916"/>
                <a:ext cx="527675" cy="753617"/>
              </a:xfrm>
              <a:prstGeom prst="rect">
                <a:avLst/>
              </a:prstGeom>
            </p:spPr>
          </p:pic>
        </p:grpSp>
      </p:grpSp>
    </p:spTree>
    <p:extLst>
      <p:ext uri="{BB962C8B-B14F-4D97-AF65-F5344CB8AC3E}">
        <p14:creationId xmlns:p14="http://schemas.microsoft.com/office/powerpoint/2010/main" val="160689035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a:t>Machine Learning based recommendations in Access Reviews</a:t>
            </a:r>
            <a:br>
              <a:rPr lang="en-US" sz="3200"/>
            </a:br>
            <a:r>
              <a:rPr lang="en-US" sz="2400" spc="-50">
                <a:solidFill>
                  <a:schemeClr val="accent1"/>
                </a:solidFill>
                <a:latin typeface="Segoe UI Semibold"/>
                <a:cs typeface="Segoe UI" panose="020B0502040204020203" pitchFamily="34" charset="0"/>
              </a:rPr>
              <a:t>User-to-Group Affiliation</a:t>
            </a:r>
            <a:endParaRPr lang="en-US" sz="320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hlinkClick r:id="rId19"/>
            <a:extLst>
              <a:ext uri="{FF2B5EF4-FFF2-40B4-BE49-F238E27FC236}">
                <a16:creationId xmlns:a16="http://schemas.microsoft.com/office/drawing/2014/main" id="{3D65EEB1-B0AF-2CA4-A9A5-6FBF74CF5585}"/>
              </a:ext>
            </a:extLst>
          </p:cNvPr>
          <p:cNvSpPr txBox="1"/>
          <p:nvPr/>
        </p:nvSpPr>
        <p:spPr>
          <a:xfrm>
            <a:off x="7360920" y="6141720"/>
            <a:ext cx="4358640" cy="369332"/>
          </a:xfrm>
          <a:prstGeom prst="rect">
            <a:avLst/>
          </a:prstGeom>
          <a:noFill/>
        </p:spPr>
        <p:txBody>
          <a:bodyPr wrap="square" rtlCol="0">
            <a:spAutoFit/>
          </a:bodyPr>
          <a:lstStyle/>
          <a:p>
            <a:r>
              <a:rPr lang="en-US"/>
              <a:t>Demo: </a:t>
            </a:r>
            <a:r>
              <a:rPr lang="en-US">
                <a:hlinkClick r:id="rId20"/>
              </a:rPr>
              <a:t>User-to-Group Affiliation</a:t>
            </a:r>
            <a:endParaRPr lang="en-US"/>
          </a:p>
        </p:txBody>
      </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595A-642A-C56E-C58E-22158F10856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Access Reviews for Guests</a:t>
            </a:r>
          </a:p>
        </p:txBody>
      </p:sp>
    </p:spTree>
    <p:extLst>
      <p:ext uri="{BB962C8B-B14F-4D97-AF65-F5344CB8AC3E}">
        <p14:creationId xmlns:p14="http://schemas.microsoft.com/office/powerpoint/2010/main" val="324706358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661993"/>
          </a:xfrm>
        </p:spPr>
        <p:txBody>
          <a:bodyPr>
            <a:normAutofit/>
          </a:bodyPr>
          <a:lstStyle/>
          <a:p>
            <a:r>
              <a:rPr lang="en-US"/>
              <a:t>Reduce risk of guest users in Teams and Microsoft 365 groups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people_4" title="Icon of a person">
            <a:extLst>
              <a:ext uri="{FF2B5EF4-FFF2-40B4-BE49-F238E27FC236}">
                <a16:creationId xmlns:a16="http://schemas.microsoft.com/office/drawing/2014/main" id="{67CD1425-82CF-2592-7C3B-3D32A06BEE69}"/>
              </a:ext>
            </a:extLst>
          </p:cNvPr>
          <p:cNvSpPr>
            <a:spLocks noChangeAspect="1" noEditPoints="1"/>
          </p:cNvSpPr>
          <p:nvPr/>
        </p:nvSpPr>
        <p:spPr bwMode="auto">
          <a:xfrm>
            <a:off x="6175284" y="2332531"/>
            <a:ext cx="385413" cy="43088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6FDC63DF-693B-2C21-1471-233F7F181641}"/>
              </a:ext>
            </a:extLst>
          </p:cNvPr>
          <p:cNvCxnSpPr>
            <a:cxnSpLocks/>
          </p:cNvCxnSpPr>
          <p:nvPr/>
        </p:nvCxnSpPr>
        <p:spPr>
          <a:xfrm>
            <a:off x="6711947" y="2595537"/>
            <a:ext cx="6865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ACC716-4B5F-DDCC-9041-97123324F93D}"/>
              </a:ext>
            </a:extLst>
          </p:cNvPr>
          <p:cNvSpPr txBox="1"/>
          <p:nvPr/>
        </p:nvSpPr>
        <p:spPr>
          <a:xfrm>
            <a:off x="6728581" y="2117087"/>
            <a:ext cx="80356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1. Creates a team</a:t>
            </a:r>
          </a:p>
        </p:txBody>
      </p:sp>
      <p:sp>
        <p:nvSpPr>
          <p:cNvPr id="8" name="Oval 7">
            <a:extLst>
              <a:ext uri="{FF2B5EF4-FFF2-40B4-BE49-F238E27FC236}">
                <a16:creationId xmlns:a16="http://schemas.microsoft.com/office/drawing/2014/main" id="{7535A3A9-DD8B-2B8A-87AC-9A932E99CAB8}"/>
              </a:ext>
            </a:extLst>
          </p:cNvPr>
          <p:cNvSpPr/>
          <p:nvPr/>
        </p:nvSpPr>
        <p:spPr bwMode="auto">
          <a:xfrm>
            <a:off x="7810706" y="1725561"/>
            <a:ext cx="2716466" cy="2716466"/>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CFEBA69-66E4-8DD0-17DF-8D6A3462A6F0}"/>
              </a:ext>
            </a:extLst>
          </p:cNvPr>
          <p:cNvGrpSpPr/>
          <p:nvPr/>
        </p:nvGrpSpPr>
        <p:grpSpPr>
          <a:xfrm>
            <a:off x="8825579" y="1427631"/>
            <a:ext cx="658800" cy="658800"/>
            <a:chOff x="3111470" y="2247460"/>
            <a:chExt cx="658800" cy="658800"/>
          </a:xfrm>
        </p:grpSpPr>
        <p:sp>
          <p:nvSpPr>
            <p:cNvPr id="12" name="Oval 11">
              <a:extLst>
                <a:ext uri="{FF2B5EF4-FFF2-40B4-BE49-F238E27FC236}">
                  <a16:creationId xmlns:a16="http://schemas.microsoft.com/office/drawing/2014/main" id="{7DDEA4A9-95E9-4039-4427-DB5A3938A7B1}"/>
                </a:ext>
              </a:extLst>
            </p:cNvPr>
            <p:cNvSpPr>
              <a:spLocks noChangeAspect="1"/>
            </p:cNvSpPr>
            <p:nvPr/>
          </p:nvSpPr>
          <p:spPr bwMode="auto">
            <a:xfrm>
              <a:off x="3111470" y="224746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people_4" title="Icon of a person">
              <a:extLst>
                <a:ext uri="{FF2B5EF4-FFF2-40B4-BE49-F238E27FC236}">
                  <a16:creationId xmlns:a16="http://schemas.microsoft.com/office/drawing/2014/main" id="{A3521ADF-79D0-37E4-E19B-50E8EE29A2B3}"/>
                </a:ext>
              </a:extLst>
            </p:cNvPr>
            <p:cNvSpPr>
              <a:spLocks noChangeAspect="1" noEditPoints="1"/>
            </p:cNvSpPr>
            <p:nvPr/>
          </p:nvSpPr>
          <p:spPr bwMode="auto">
            <a:xfrm>
              <a:off x="3348367" y="2447252"/>
              <a:ext cx="306402" cy="3425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plus" title="Icon of a plus sign">
              <a:extLst>
                <a:ext uri="{FF2B5EF4-FFF2-40B4-BE49-F238E27FC236}">
                  <a16:creationId xmlns:a16="http://schemas.microsoft.com/office/drawing/2014/main" id="{685B5599-D1F4-D596-4BBA-0B24F41A7CD4}"/>
                </a:ext>
              </a:extLst>
            </p:cNvPr>
            <p:cNvSpPr>
              <a:spLocks noChangeAspect="1" noEditPoints="1"/>
            </p:cNvSpPr>
            <p:nvPr/>
          </p:nvSpPr>
          <p:spPr bwMode="auto">
            <a:xfrm>
              <a:off x="3215114" y="2551901"/>
              <a:ext cx="133253" cy="13325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15" name="TextBox 14">
            <a:extLst>
              <a:ext uri="{FF2B5EF4-FFF2-40B4-BE49-F238E27FC236}">
                <a16:creationId xmlns:a16="http://schemas.microsoft.com/office/drawing/2014/main" id="{1E7683EC-CF5A-D32A-BEFF-870ED248B5B9}"/>
              </a:ext>
            </a:extLst>
          </p:cNvPr>
          <p:cNvSpPr txBox="1"/>
          <p:nvPr/>
        </p:nvSpPr>
        <p:spPr>
          <a:xfrm>
            <a:off x="8531458" y="975207"/>
            <a:ext cx="1514669"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2. Guests are added to the team</a:t>
            </a:r>
          </a:p>
        </p:txBody>
      </p:sp>
      <p:sp>
        <p:nvSpPr>
          <p:cNvPr id="16" name="Oval 15">
            <a:extLst>
              <a:ext uri="{FF2B5EF4-FFF2-40B4-BE49-F238E27FC236}">
                <a16:creationId xmlns:a16="http://schemas.microsoft.com/office/drawing/2014/main" id="{0A8CC4E3-E4F7-E625-4FA9-17F09137B43C}"/>
              </a:ext>
            </a:extLst>
          </p:cNvPr>
          <p:cNvSpPr/>
          <p:nvPr/>
        </p:nvSpPr>
        <p:spPr bwMode="auto">
          <a:xfrm>
            <a:off x="10020100" y="214480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AB5E1198-FD26-9B4E-5FF7-BADC5B177AAB}"/>
              </a:ext>
            </a:extLst>
          </p:cNvPr>
          <p:cNvSpPr txBox="1"/>
          <p:nvPr/>
        </p:nvSpPr>
        <p:spPr>
          <a:xfrm>
            <a:off x="10567212" y="1283026"/>
            <a:ext cx="1645707"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3. Access reviews detects teams with guests and triggers review on them</a:t>
            </a:r>
          </a:p>
        </p:txBody>
      </p:sp>
      <p:grpSp>
        <p:nvGrpSpPr>
          <p:cNvPr id="18" name="Group 17">
            <a:extLst>
              <a:ext uri="{FF2B5EF4-FFF2-40B4-BE49-F238E27FC236}">
                <a16:creationId xmlns:a16="http://schemas.microsoft.com/office/drawing/2014/main" id="{8A8ED442-4546-F560-035D-E2E8B55F2C75}"/>
              </a:ext>
            </a:extLst>
          </p:cNvPr>
          <p:cNvGrpSpPr/>
          <p:nvPr/>
        </p:nvGrpSpPr>
        <p:grpSpPr>
          <a:xfrm>
            <a:off x="9982349" y="3582000"/>
            <a:ext cx="657981" cy="657981"/>
            <a:chOff x="3114386" y="5053354"/>
            <a:chExt cx="779890" cy="779890"/>
          </a:xfrm>
        </p:grpSpPr>
        <p:sp useBgFill="1">
          <p:nvSpPr>
            <p:cNvPr id="19" name="Oval 18">
              <a:extLst>
                <a:ext uri="{FF2B5EF4-FFF2-40B4-BE49-F238E27FC236}">
                  <a16:creationId xmlns:a16="http://schemas.microsoft.com/office/drawing/2014/main" id="{34CE317E-28E7-95CC-5B01-E161BD7A912F}"/>
                </a:ext>
              </a:extLst>
            </p:cNvPr>
            <p:cNvSpPr/>
            <p:nvPr/>
          </p:nvSpPr>
          <p:spPr bwMode="auto">
            <a:xfrm>
              <a:off x="3114386" y="505335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0" name="list_4" title="Icon of a checklist">
              <a:extLst>
                <a:ext uri="{FF2B5EF4-FFF2-40B4-BE49-F238E27FC236}">
                  <a16:creationId xmlns:a16="http://schemas.microsoft.com/office/drawing/2014/main" id="{04B9E5C4-66B9-E5AF-FB1B-E501A57E4029}"/>
                </a:ext>
              </a:extLst>
            </p:cNvPr>
            <p:cNvSpPr>
              <a:spLocks noChangeAspect="1" noEditPoints="1"/>
            </p:cNvSpPr>
            <p:nvPr/>
          </p:nvSpPr>
          <p:spPr bwMode="auto">
            <a:xfrm>
              <a:off x="3239074" y="5214193"/>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E9C3F6F3-AE85-9559-E126-B810DE6160EC}"/>
              </a:ext>
            </a:extLst>
          </p:cNvPr>
          <p:cNvSpPr txBox="1"/>
          <p:nvPr/>
        </p:nvSpPr>
        <p:spPr>
          <a:xfrm>
            <a:off x="10284144" y="4337653"/>
            <a:ext cx="1691725" cy="1077218"/>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4. Membership reviewed; System provides recommendations based on last sign-in</a:t>
            </a:r>
          </a:p>
        </p:txBody>
      </p:sp>
      <p:grpSp>
        <p:nvGrpSpPr>
          <p:cNvPr id="22" name="Group 21">
            <a:extLst>
              <a:ext uri="{FF2B5EF4-FFF2-40B4-BE49-F238E27FC236}">
                <a16:creationId xmlns:a16="http://schemas.microsoft.com/office/drawing/2014/main" id="{09D31D18-5E25-4849-D826-E198287347E1}"/>
              </a:ext>
            </a:extLst>
          </p:cNvPr>
          <p:cNvGrpSpPr/>
          <p:nvPr/>
        </p:nvGrpSpPr>
        <p:grpSpPr>
          <a:xfrm>
            <a:off x="7842211" y="3582644"/>
            <a:ext cx="657981" cy="657981"/>
            <a:chOff x="1849387" y="4339123"/>
            <a:chExt cx="657981" cy="657981"/>
          </a:xfrm>
        </p:grpSpPr>
        <p:sp useBgFill="1">
          <p:nvSpPr>
            <p:cNvPr id="23" name="Oval 22">
              <a:extLst>
                <a:ext uri="{FF2B5EF4-FFF2-40B4-BE49-F238E27FC236}">
                  <a16:creationId xmlns:a16="http://schemas.microsoft.com/office/drawing/2014/main" id="{E7BE919D-6F3D-2C72-8AC9-B011FAD5932A}"/>
                </a:ext>
              </a:extLst>
            </p:cNvPr>
            <p:cNvSpPr/>
            <p:nvPr/>
          </p:nvSpPr>
          <p:spPr bwMode="auto">
            <a:xfrm>
              <a:off x="1849387" y="4339123"/>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4" name="trash" title="Icon of a trash can">
              <a:extLst>
                <a:ext uri="{FF2B5EF4-FFF2-40B4-BE49-F238E27FC236}">
                  <a16:creationId xmlns:a16="http://schemas.microsoft.com/office/drawing/2014/main" id="{90001D91-9171-3BDA-C708-DDAE9E958D8E}"/>
                </a:ext>
              </a:extLst>
            </p:cNvPr>
            <p:cNvSpPr>
              <a:spLocks noChangeAspect="1" noEditPoints="1"/>
            </p:cNvSpPr>
            <p:nvPr/>
          </p:nvSpPr>
          <p:spPr bwMode="auto">
            <a:xfrm>
              <a:off x="2021822" y="4485233"/>
              <a:ext cx="316293" cy="365760"/>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5" name="Group 24">
            <a:extLst>
              <a:ext uri="{FF2B5EF4-FFF2-40B4-BE49-F238E27FC236}">
                <a16:creationId xmlns:a16="http://schemas.microsoft.com/office/drawing/2014/main" id="{6A7C39B6-E671-3C62-1FFF-A92A686C2D0E}"/>
              </a:ext>
            </a:extLst>
          </p:cNvPr>
          <p:cNvGrpSpPr/>
          <p:nvPr/>
        </p:nvGrpSpPr>
        <p:grpSpPr>
          <a:xfrm>
            <a:off x="7612417" y="2144800"/>
            <a:ext cx="657981" cy="657981"/>
            <a:chOff x="770978" y="4544541"/>
            <a:chExt cx="657981" cy="657981"/>
          </a:xfrm>
        </p:grpSpPr>
        <p:sp useBgFill="1">
          <p:nvSpPr>
            <p:cNvPr id="26" name="Oval 25">
              <a:extLst>
                <a:ext uri="{FF2B5EF4-FFF2-40B4-BE49-F238E27FC236}">
                  <a16:creationId xmlns:a16="http://schemas.microsoft.com/office/drawing/2014/main" id="{448EA6C4-7164-F378-910A-D7749074D951}"/>
                </a:ext>
              </a:extLst>
            </p:cNvPr>
            <p:cNvSpPr/>
            <p:nvPr/>
          </p:nvSpPr>
          <p:spPr bwMode="auto">
            <a:xfrm>
              <a:off x="770978" y="4544541"/>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pic>
          <p:nvPicPr>
            <p:cNvPr id="27" name="Picture 26">
              <a:extLst>
                <a:ext uri="{FF2B5EF4-FFF2-40B4-BE49-F238E27FC236}">
                  <a16:creationId xmlns:a16="http://schemas.microsoft.com/office/drawing/2014/main" id="{6EA845DF-284E-F7BA-1FE0-AD30E1A740FD}"/>
                </a:ext>
              </a:extLst>
            </p:cNvPr>
            <p:cNvPicPr>
              <a:picLocks noChangeAspect="1"/>
            </p:cNvPicPr>
            <p:nvPr/>
          </p:nvPicPr>
          <p:blipFill rotWithShape="1">
            <a:blip r:embed="rId3"/>
            <a:srcRect l="10781" r="8447" b="23381"/>
            <a:stretch/>
          </p:blipFill>
          <p:spPr>
            <a:xfrm>
              <a:off x="907022" y="4692501"/>
              <a:ext cx="373274" cy="350348"/>
            </a:xfrm>
            <a:prstGeom prst="rect">
              <a:avLst/>
            </a:prstGeom>
          </p:spPr>
        </p:pic>
      </p:grpSp>
      <p:sp>
        <p:nvSpPr>
          <p:cNvPr id="28" name="TextBox 27">
            <a:extLst>
              <a:ext uri="{FF2B5EF4-FFF2-40B4-BE49-F238E27FC236}">
                <a16:creationId xmlns:a16="http://schemas.microsoft.com/office/drawing/2014/main" id="{F253254D-349A-4CC5-D601-27E57EF82D40}"/>
              </a:ext>
            </a:extLst>
          </p:cNvPr>
          <p:cNvSpPr txBox="1"/>
          <p:nvPr/>
        </p:nvSpPr>
        <p:spPr>
          <a:xfrm>
            <a:off x="6711947" y="4255549"/>
            <a:ext cx="1936858"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5. (Optional) Denied guests are blocked from signing in and then deleted</a:t>
            </a:r>
          </a:p>
        </p:txBody>
      </p:sp>
      <p:pic>
        <p:nvPicPr>
          <p:cNvPr id="29" name="Graphic 28">
            <a:extLst>
              <a:ext uri="{FF2B5EF4-FFF2-40B4-BE49-F238E27FC236}">
                <a16:creationId xmlns:a16="http://schemas.microsoft.com/office/drawing/2014/main" id="{EF82C707-3CF7-B3A2-60B0-A8259DE7CC27}"/>
              </a:ext>
            </a:extLst>
          </p:cNvPr>
          <p:cNvPicPr>
            <a:picLocks noChangeAspect="1"/>
          </p:cNvPicPr>
          <p:nvPr/>
        </p:nvPicPr>
        <p:blipFill>
          <a:blip r:embed="rId4"/>
          <a:srcRect/>
          <a:stretch/>
        </p:blipFill>
        <p:spPr>
          <a:xfrm>
            <a:off x="10102050" y="2196813"/>
            <a:ext cx="503993" cy="503993"/>
          </a:xfrm>
          <a:prstGeom prst="rect">
            <a:avLst/>
          </a:prstGeom>
        </p:spPr>
      </p:pic>
      <p:sp>
        <p:nvSpPr>
          <p:cNvPr id="33" name="TextBox 32">
            <a:extLst>
              <a:ext uri="{FF2B5EF4-FFF2-40B4-BE49-F238E27FC236}">
                <a16:creationId xmlns:a16="http://schemas.microsoft.com/office/drawing/2014/main" id="{A05EB273-B2B1-5729-8C86-82E824CD96D8}"/>
              </a:ext>
            </a:extLst>
          </p:cNvPr>
          <p:cNvSpPr txBox="1"/>
          <p:nvPr/>
        </p:nvSpPr>
        <p:spPr>
          <a:xfrm>
            <a:off x="573938" y="2643108"/>
            <a:ext cx="4768955" cy="3080074"/>
          </a:xfrm>
          <a:prstGeom prst="rect">
            <a:avLst/>
          </a:prstGeom>
          <a:noFill/>
        </p:spPr>
        <p:txBody>
          <a:bodyPr wrap="square">
            <a:spAutoFit/>
          </a:bodyPr>
          <a:lstStyle/>
          <a:p>
            <a:r>
              <a:rPr lang="en-US" b="1">
                <a:solidFill>
                  <a:schemeClr val="accent1"/>
                </a:solidFill>
              </a:rPr>
              <a:t>Newly created groups </a:t>
            </a:r>
            <a:r>
              <a:rPr lang="en-US"/>
              <a:t>that have guests, and </a:t>
            </a:r>
            <a:r>
              <a:rPr lang="en-US" b="1">
                <a:solidFill>
                  <a:schemeClr val="accent1"/>
                </a:solidFill>
              </a:rPr>
              <a:t>existing groups </a:t>
            </a:r>
            <a:r>
              <a:rPr lang="en-US"/>
              <a:t>that have newly added guests are automatically included in the review</a:t>
            </a:r>
          </a:p>
          <a:p>
            <a:endParaRPr lang="en-US"/>
          </a:p>
          <a:p>
            <a:r>
              <a:rPr lang="en-US"/>
              <a:t>Designate </a:t>
            </a:r>
            <a:r>
              <a:rPr lang="en-US" b="1">
                <a:solidFill>
                  <a:schemeClr val="accent1"/>
                </a:solidFill>
              </a:rPr>
              <a:t>group owners </a:t>
            </a:r>
            <a:r>
              <a:rPr lang="en-US"/>
              <a:t>or </a:t>
            </a:r>
            <a:r>
              <a:rPr lang="en-US" b="1">
                <a:solidFill>
                  <a:schemeClr val="accent1"/>
                </a:solidFill>
              </a:rPr>
              <a:t>guests themselves</a:t>
            </a:r>
            <a:r>
              <a:rPr lang="en-US"/>
              <a:t> to be the reviewer</a:t>
            </a:r>
          </a:p>
          <a:p>
            <a:endParaRPr lang="en-US"/>
          </a:p>
          <a:p>
            <a:r>
              <a:rPr lang="en-US"/>
              <a:t>Ensure that guest users retain only the </a:t>
            </a:r>
            <a:r>
              <a:rPr lang="en-US" b="1">
                <a:solidFill>
                  <a:schemeClr val="accent1"/>
                </a:solidFill>
              </a:rPr>
              <a:t>access they need</a:t>
            </a:r>
            <a:r>
              <a:rPr lang="en-US"/>
              <a:t> to Teams and Microsoft 365 groups</a:t>
            </a:r>
          </a:p>
        </p:txBody>
      </p:sp>
    </p:spTree>
    <p:extLst>
      <p:ext uri="{BB962C8B-B14F-4D97-AF65-F5344CB8AC3E}">
        <p14:creationId xmlns:p14="http://schemas.microsoft.com/office/powerpoint/2010/main" val="303247003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250843" y="239982"/>
            <a:ext cx="4784796" cy="1330840"/>
          </a:xfrm>
        </p:spPr>
        <p:txBody>
          <a:bodyPr>
            <a:normAutofit/>
          </a:bodyPr>
          <a:lstStyle/>
          <a:p>
            <a:r>
              <a:rPr lang="en-US"/>
              <a:t>Access Certification for Guests</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202211" y="1810804"/>
            <a:ext cx="4438036" cy="4279004"/>
          </a:xfrm>
        </p:spPr>
        <p:txBody>
          <a:bodyPr>
            <a:normAutofit/>
          </a:bodyPr>
          <a:lstStyle/>
          <a:p>
            <a:pPr marL="0" indent="0" algn="l">
              <a:buNone/>
            </a:pPr>
            <a:r>
              <a:rPr lang="en-US" sz="1400" b="0" i="0">
                <a:solidFill>
                  <a:srgbClr val="161616"/>
                </a:solidFill>
                <a:effectLst/>
                <a:latin typeface="Segoe UI" panose="020B0502040204020203" pitchFamily="34" charset="0"/>
              </a:rPr>
              <a:t>You can review either:</a:t>
            </a:r>
          </a:p>
          <a:p>
            <a:pPr algn="l">
              <a:buFont typeface="Arial" panose="020B0604020202020204" pitchFamily="34" charset="0"/>
              <a:buChar char="•"/>
            </a:pPr>
            <a:r>
              <a:rPr lang="en-US" sz="1400" b="0" i="0">
                <a:solidFill>
                  <a:srgbClr val="161616"/>
                </a:solidFill>
                <a:effectLst/>
                <a:latin typeface="Segoe UI" panose="020B0502040204020203" pitchFamily="34" charset="0"/>
              </a:rPr>
              <a:t>A group in Azure AD that has one or more guests as members.</a:t>
            </a:r>
          </a:p>
          <a:p>
            <a:pPr algn="l">
              <a:buFont typeface="Arial" panose="020B0604020202020204" pitchFamily="34" charset="0"/>
              <a:buChar char="•"/>
            </a:pPr>
            <a:r>
              <a:rPr lang="en-US" sz="1400" b="0" i="0">
                <a:solidFill>
                  <a:srgbClr val="161616"/>
                </a:solidFill>
                <a:effectLst/>
                <a:latin typeface="Segoe UI" panose="020B0502040204020203" pitchFamily="34" charset="0"/>
              </a:rPr>
              <a:t>An application connected to Azure AD that has one or more guest users assigned to it.</a:t>
            </a:r>
          </a:p>
          <a:p>
            <a:pPr algn="l">
              <a:buFont typeface="Arial" panose="020B0604020202020204" pitchFamily="34" charset="0"/>
              <a:buChar char="•"/>
            </a:pPr>
            <a:endParaRPr lang="en-US" sz="1400">
              <a:solidFill>
                <a:srgbClr val="161616"/>
              </a:solidFill>
              <a:latin typeface="Segoe UI" panose="020B0502040204020203" pitchFamily="34" charset="0"/>
            </a:endParaRPr>
          </a:p>
          <a:p>
            <a:pPr algn="l">
              <a:buFont typeface="Arial" panose="020B0604020202020204" pitchFamily="34" charset="0"/>
              <a:buChar char="•"/>
            </a:pPr>
            <a:r>
              <a:rPr lang="en-US" sz="1400" b="0" i="0">
                <a:solidFill>
                  <a:srgbClr val="161616"/>
                </a:solidFill>
                <a:effectLst/>
                <a:latin typeface="Segoe UI" panose="020B0502040204020203" pitchFamily="34" charset="0"/>
              </a:rPr>
              <a:t>A guest is “inactive” if a sign in event isn’t recorded in 30 days</a:t>
            </a:r>
          </a:p>
          <a:p>
            <a:pPr marL="0" indent="0">
              <a:buNone/>
            </a:pPr>
            <a:r>
              <a:rPr lang="en-US" sz="2000"/>
              <a:t>	</a:t>
            </a:r>
          </a:p>
        </p:txBody>
      </p:sp>
      <p:pic>
        <p:nvPicPr>
          <p:cNvPr id="6" name="Picture 5">
            <a:extLst>
              <a:ext uri="{FF2B5EF4-FFF2-40B4-BE49-F238E27FC236}">
                <a16:creationId xmlns:a16="http://schemas.microsoft.com/office/drawing/2014/main" id="{386113FF-43ED-9C58-AF9E-111BA3F6CA87}"/>
              </a:ext>
            </a:extLst>
          </p:cNvPr>
          <p:cNvPicPr>
            <a:picLocks noChangeAspect="1"/>
          </p:cNvPicPr>
          <p:nvPr/>
        </p:nvPicPr>
        <p:blipFill>
          <a:blip r:embed="rId2"/>
          <a:stretch>
            <a:fillRect/>
          </a:stretch>
        </p:blipFill>
        <p:spPr>
          <a:xfrm>
            <a:off x="5035639" y="528033"/>
            <a:ext cx="7058176" cy="6041916"/>
          </a:xfrm>
          <a:prstGeom prst="rect">
            <a:avLst/>
          </a:prstGeom>
        </p:spPr>
      </p:pic>
      <p:sp>
        <p:nvSpPr>
          <p:cNvPr id="7" name="Rectangle 6">
            <a:extLst>
              <a:ext uri="{FF2B5EF4-FFF2-40B4-BE49-F238E27FC236}">
                <a16:creationId xmlns:a16="http://schemas.microsoft.com/office/drawing/2014/main" id="{4127BE3A-0CE6-E933-72B8-ECA4B0EB4566}"/>
              </a:ext>
            </a:extLst>
          </p:cNvPr>
          <p:cNvSpPr/>
          <p:nvPr/>
        </p:nvSpPr>
        <p:spPr>
          <a:xfrm>
            <a:off x="5044895" y="5424915"/>
            <a:ext cx="3153174" cy="74886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311DB-E79F-D16E-76E7-F57472F1C6E5}"/>
              </a:ext>
            </a:extLst>
          </p:cNvPr>
          <p:cNvSpPr/>
          <p:nvPr/>
        </p:nvSpPr>
        <p:spPr>
          <a:xfrm>
            <a:off x="7094482" y="3708050"/>
            <a:ext cx="1399978" cy="30900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966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Onboarding and Discovery</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Onboarding and discovery</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55" name="TextBox 12">
            <a:extLst>
              <a:ext uri="{FF2B5EF4-FFF2-40B4-BE49-F238E27FC236}">
                <a16:creationId xmlns:a16="http://schemas.microsoft.com/office/drawing/2014/main" id="{625CD1D8-4750-3449-6A1C-C0FE44F224C4}"/>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59" name="TextBox 23">
            <a:extLst>
              <a:ext uri="{FF2B5EF4-FFF2-40B4-BE49-F238E27FC236}">
                <a16:creationId xmlns:a16="http://schemas.microsoft.com/office/drawing/2014/main" id="{5E7AB82C-D80E-C76E-BC78-1911786CB947}"/>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61" name="TextBox 12">
            <a:extLst>
              <a:ext uri="{FF2B5EF4-FFF2-40B4-BE49-F238E27FC236}">
                <a16:creationId xmlns:a16="http://schemas.microsoft.com/office/drawing/2014/main" id="{DB77645D-04F6-583D-7C20-3198264D0EF2}"/>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64" name="TextBox 12">
            <a:extLst>
              <a:ext uri="{FF2B5EF4-FFF2-40B4-BE49-F238E27FC236}">
                <a16:creationId xmlns:a16="http://schemas.microsoft.com/office/drawing/2014/main" id="{831B3E4B-9ECD-9C5E-082B-7BCFB6FBC420}"/>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67" name="TextBox 12">
            <a:extLst>
              <a:ext uri="{FF2B5EF4-FFF2-40B4-BE49-F238E27FC236}">
                <a16:creationId xmlns:a16="http://schemas.microsoft.com/office/drawing/2014/main" id="{B7D4310E-08CF-98B5-FD2E-71F19E4BD799}"/>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2589127" y="215454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2747852" y="2244177"/>
            <a:ext cx="8282357" cy="414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12">
            <a:extLst>
              <a:ext uri="{FF2B5EF4-FFF2-40B4-BE49-F238E27FC236}">
                <a16:creationId xmlns:a16="http://schemas.microsoft.com/office/drawing/2014/main" id="{6E0BDD25-752C-EFA7-60CB-B7072D024FEF}"/>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7" name="TextBox 23">
            <a:extLst>
              <a:ext uri="{FF2B5EF4-FFF2-40B4-BE49-F238E27FC236}">
                <a16:creationId xmlns:a16="http://schemas.microsoft.com/office/drawing/2014/main" id="{7E42F5A9-639A-E620-6A98-FA8F40E7AF9E}"/>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F64D8E4D-B91D-0CC9-07DA-83D623459531}"/>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23">
            <a:extLst>
              <a:ext uri="{FF2B5EF4-FFF2-40B4-BE49-F238E27FC236}">
                <a16:creationId xmlns:a16="http://schemas.microsoft.com/office/drawing/2014/main" id="{2F37BCAF-139A-CC3E-A595-97EFB3300436}"/>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11" name="TextBox 12">
            <a:extLst>
              <a:ext uri="{FF2B5EF4-FFF2-40B4-BE49-F238E27FC236}">
                <a16:creationId xmlns:a16="http://schemas.microsoft.com/office/drawing/2014/main" id="{7928D2F5-1002-BB47-CF11-5CE0A3830109}"/>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34747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a:solidFill>
                            <a:schemeClr val="tx1"/>
                          </a:solidFill>
                          <a:effectLst/>
                          <a:latin typeface="+mn-lt"/>
                          <a:ea typeface="+mn-ea"/>
                          <a:cs typeface="+mn-cs"/>
                        </a:rPr>
                        <a:t>Access review of Azure resource and Azure AD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4"/>
                        </a:rPr>
                        <a:t>Complete an access review of Azure resource and Azure AD roles in PIM</a:t>
                      </a:r>
                      <a:endParaRPr lang="en-US" sz="160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a:hlinkClick r:id="rId5"/>
                        </a:rPr>
                        <a:t>Create an access review of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320479324"/>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1715172316"/>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 assign resources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Auto assign resources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45" name="TextBox 23">
            <a:extLst>
              <a:ext uri="{FF2B5EF4-FFF2-40B4-BE49-F238E27FC236}">
                <a16:creationId xmlns:a16="http://schemas.microsoft.com/office/drawing/2014/main" id="{5C6F329A-66DF-C3FE-50E5-681E204E271D}"/>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46" name="TextBox 12">
            <a:extLst>
              <a:ext uri="{FF2B5EF4-FFF2-40B4-BE49-F238E27FC236}">
                <a16:creationId xmlns:a16="http://schemas.microsoft.com/office/drawing/2014/main" id="{5CEFFCC9-D6BC-95D7-81B3-9C3A20F6651A}"/>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47" name="TextBox 23">
            <a:extLst>
              <a:ext uri="{FF2B5EF4-FFF2-40B4-BE49-F238E27FC236}">
                <a16:creationId xmlns:a16="http://schemas.microsoft.com/office/drawing/2014/main" id="{A219D249-20D3-3E18-BF2F-35070096966E}"/>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48" name="TextBox 23">
            <a:extLst>
              <a:ext uri="{FF2B5EF4-FFF2-40B4-BE49-F238E27FC236}">
                <a16:creationId xmlns:a16="http://schemas.microsoft.com/office/drawing/2014/main" id="{A88128EB-183C-E133-FF66-7A27483B83DD}"/>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49" name="TextBox 12">
            <a:extLst>
              <a:ext uri="{FF2B5EF4-FFF2-40B4-BE49-F238E27FC236}">
                <a16:creationId xmlns:a16="http://schemas.microsoft.com/office/drawing/2014/main" id="{39A2B3DC-EF80-757B-6EF7-875C7FB3559D}"/>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50" name="TextBox 23">
            <a:extLst>
              <a:ext uri="{FF2B5EF4-FFF2-40B4-BE49-F238E27FC236}">
                <a16:creationId xmlns:a16="http://schemas.microsoft.com/office/drawing/2014/main" id="{F56D5CE3-B065-2ACF-365A-C3D7A9A9863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51" name="TextBox 12">
            <a:extLst>
              <a:ext uri="{FF2B5EF4-FFF2-40B4-BE49-F238E27FC236}">
                <a16:creationId xmlns:a16="http://schemas.microsoft.com/office/drawing/2014/main" id="{D5AE2150-8319-3193-E1C6-B08DDD21D0F7}"/>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52" name="TextBox 12">
            <a:extLst>
              <a:ext uri="{FF2B5EF4-FFF2-40B4-BE49-F238E27FC236}">
                <a16:creationId xmlns:a16="http://schemas.microsoft.com/office/drawing/2014/main" id="{5DF7ED47-995C-3D5A-49FE-C3899046E234}"/>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53" name="Gerade Verbindung mit Pfeil 2">
            <a:extLst>
              <a:ext uri="{FF2B5EF4-FFF2-40B4-BE49-F238E27FC236}">
                <a16:creationId xmlns:a16="http://schemas.microsoft.com/office/drawing/2014/main" id="{1700EB50-989B-2EDE-F45F-ECA812B7AD46}"/>
              </a:ext>
            </a:extLst>
          </p:cNvPr>
          <p:cNvCxnSpPr>
            <a:cxnSpLocks/>
            <a:stCxn id="5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Ellipse 4">
            <a:extLst>
              <a:ext uri="{FF2B5EF4-FFF2-40B4-BE49-F238E27FC236}">
                <a16:creationId xmlns:a16="http://schemas.microsoft.com/office/drawing/2014/main" id="{D7E3FBC4-23AC-ACFD-B7F4-427A3ADF7F9E}"/>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Ellipse 40">
            <a:extLst>
              <a:ext uri="{FF2B5EF4-FFF2-40B4-BE49-F238E27FC236}">
                <a16:creationId xmlns:a16="http://schemas.microsoft.com/office/drawing/2014/main" id="{534086E3-1F41-804C-B480-AD564D5331FC}"/>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4">
            <a:extLst>
              <a:ext uri="{FF2B5EF4-FFF2-40B4-BE49-F238E27FC236}">
                <a16:creationId xmlns:a16="http://schemas.microsoft.com/office/drawing/2014/main" id="{5FEEB4E2-0CC9-4B15-5CFE-3851828ED7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33">
            <a:extLst>
              <a:ext uri="{FF2B5EF4-FFF2-40B4-BE49-F238E27FC236}">
                <a16:creationId xmlns:a16="http://schemas.microsoft.com/office/drawing/2014/main" id="{84A853F6-E783-CD4F-8C50-94E0806B9D40}"/>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Ellipse 33">
            <a:extLst>
              <a:ext uri="{FF2B5EF4-FFF2-40B4-BE49-F238E27FC236}">
                <a16:creationId xmlns:a16="http://schemas.microsoft.com/office/drawing/2014/main" id="{B3F8C9A0-7F0C-A8DA-603F-FCB6CB14FDA8}"/>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Gerade Verbindung mit Pfeil 2">
            <a:extLst>
              <a:ext uri="{FF2B5EF4-FFF2-40B4-BE49-F238E27FC236}">
                <a16:creationId xmlns:a16="http://schemas.microsoft.com/office/drawing/2014/main" id="{C83AF453-7C96-1F30-7096-FAF6BD855EB1}"/>
              </a:ext>
            </a:extLst>
          </p:cNvPr>
          <p:cNvCxnSpPr>
            <a:cxnSpLocks/>
            <a:stCxn id="58" idx="6"/>
          </p:cNvCxnSpPr>
          <p:nvPr/>
        </p:nvCxnSpPr>
        <p:spPr>
          <a:xfrm flipV="1">
            <a:off x="4297759" y="2248326"/>
            <a:ext cx="6732450" cy="91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Ellipse 33">
            <a:extLst>
              <a:ext uri="{FF2B5EF4-FFF2-40B4-BE49-F238E27FC236}">
                <a16:creationId xmlns:a16="http://schemas.microsoft.com/office/drawing/2014/main" id="{44F8C34A-059F-7255-81D6-37765B3257D7}"/>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12">
            <a:extLst>
              <a:ext uri="{FF2B5EF4-FFF2-40B4-BE49-F238E27FC236}">
                <a16:creationId xmlns:a16="http://schemas.microsoft.com/office/drawing/2014/main" id="{B4591CD5-7EBE-2AC6-16CD-72AB343CF784}"/>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62" name="TextBox 23">
            <a:extLst>
              <a:ext uri="{FF2B5EF4-FFF2-40B4-BE49-F238E27FC236}">
                <a16:creationId xmlns:a16="http://schemas.microsoft.com/office/drawing/2014/main" id="{ADD9F8AF-8181-F903-191A-C2DF6389A5B2}"/>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63" name="Ellipse 40">
            <a:extLst>
              <a:ext uri="{FF2B5EF4-FFF2-40B4-BE49-F238E27FC236}">
                <a16:creationId xmlns:a16="http://schemas.microsoft.com/office/drawing/2014/main" id="{D54ED5AE-8D93-DF44-3A68-D37D5804CCF3}"/>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3">
            <a:extLst>
              <a:ext uri="{FF2B5EF4-FFF2-40B4-BE49-F238E27FC236}">
                <a16:creationId xmlns:a16="http://schemas.microsoft.com/office/drawing/2014/main" id="{C7673A16-B589-5B42-5D83-D8510EB673F2}"/>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65" name="TextBox 12">
            <a:extLst>
              <a:ext uri="{FF2B5EF4-FFF2-40B4-BE49-F238E27FC236}">
                <a16:creationId xmlns:a16="http://schemas.microsoft.com/office/drawing/2014/main" id="{606C4A42-B7BB-3E88-CFF0-87B4BC4B7D9B}"/>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67" name="Gerade Verbindung mit Pfeil 2">
            <a:extLst>
              <a:ext uri="{FF2B5EF4-FFF2-40B4-BE49-F238E27FC236}">
                <a16:creationId xmlns:a16="http://schemas.microsoft.com/office/drawing/2014/main" id="{56A6B12C-F651-61F5-003C-CE99B9D65AEC}"/>
              </a:ext>
            </a:extLst>
          </p:cNvPr>
          <p:cNvCxnSpPr>
            <a:cxnSpLocks/>
            <a:stCxn id="57" idx="6"/>
            <a:endCxn id="5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426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clic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(3 hours): </a:t>
            </a:r>
            <a:r>
              <a:rPr lang="en-GB" sz="2000" b="1"/>
              <a:t>Custom workflows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3 hours</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13" name="TextBox 23">
            <a:extLst>
              <a:ext uri="{FF2B5EF4-FFF2-40B4-BE49-F238E27FC236}">
                <a16:creationId xmlns:a16="http://schemas.microsoft.com/office/drawing/2014/main" id="{6A3ED4ED-3ABE-BADA-1A26-73A34302F700}"/>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4" name="TextBox 12">
            <a:extLst>
              <a:ext uri="{FF2B5EF4-FFF2-40B4-BE49-F238E27FC236}">
                <a16:creationId xmlns:a16="http://schemas.microsoft.com/office/drawing/2014/main" id="{65A91EBC-59CC-C058-5E69-0F5FD9270B8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5" name="TextBox 23">
            <a:extLst>
              <a:ext uri="{FF2B5EF4-FFF2-40B4-BE49-F238E27FC236}">
                <a16:creationId xmlns:a16="http://schemas.microsoft.com/office/drawing/2014/main" id="{24EC7C6E-30DB-9214-9E81-D0129ED97E78}"/>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6" name="TextBox 23">
            <a:extLst>
              <a:ext uri="{FF2B5EF4-FFF2-40B4-BE49-F238E27FC236}">
                <a16:creationId xmlns:a16="http://schemas.microsoft.com/office/drawing/2014/main" id="{9C879F61-91B2-A324-F0EB-8B2BD7B4B569}"/>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74AA5DE7-DBBE-D762-A71E-4E2B6771CF7F}"/>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18" name="TextBox 23">
            <a:extLst>
              <a:ext uri="{FF2B5EF4-FFF2-40B4-BE49-F238E27FC236}">
                <a16:creationId xmlns:a16="http://schemas.microsoft.com/office/drawing/2014/main" id="{4291EAB7-4529-8C3E-B94A-D65CE320DB31}"/>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4EF89532-F6A6-5BE6-5745-4A56A57CB35C}"/>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20" name="TextBox 12">
            <a:extLst>
              <a:ext uri="{FF2B5EF4-FFF2-40B4-BE49-F238E27FC236}">
                <a16:creationId xmlns:a16="http://schemas.microsoft.com/office/drawing/2014/main" id="{836B1116-3480-5781-30CF-FF38DE96A1D5}"/>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21" name="Gerade Verbindung mit Pfeil 2">
            <a:extLst>
              <a:ext uri="{FF2B5EF4-FFF2-40B4-BE49-F238E27FC236}">
                <a16:creationId xmlns:a16="http://schemas.microsoft.com/office/drawing/2014/main" id="{CF17B031-B27E-3009-603E-199AB05077FB}"/>
              </a:ext>
            </a:extLst>
          </p:cNvPr>
          <p:cNvCxnSpPr>
            <a:cxnSpLocks/>
            <a:stCxn id="3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Ellipse 4">
            <a:extLst>
              <a:ext uri="{FF2B5EF4-FFF2-40B4-BE49-F238E27FC236}">
                <a16:creationId xmlns:a16="http://schemas.microsoft.com/office/drawing/2014/main" id="{D8F9A195-B9F1-5F37-D9F9-F97114713B76}"/>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40">
            <a:extLst>
              <a:ext uri="{FF2B5EF4-FFF2-40B4-BE49-F238E27FC236}">
                <a16:creationId xmlns:a16="http://schemas.microsoft.com/office/drawing/2014/main" id="{F493FCB7-F7B6-1138-650C-1C864111C071}"/>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
            <a:extLst>
              <a:ext uri="{FF2B5EF4-FFF2-40B4-BE49-F238E27FC236}">
                <a16:creationId xmlns:a16="http://schemas.microsoft.com/office/drawing/2014/main" id="{2CADD13C-BF43-9E08-A801-FA86D71E0D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9E9DBB28-40FB-DEC3-AFA1-37FB298D168B}"/>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2CAB29F1-47C4-CFA4-F430-E8B2F10F6CD7}"/>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Gerade Verbindung mit Pfeil 2">
            <a:extLst>
              <a:ext uri="{FF2B5EF4-FFF2-40B4-BE49-F238E27FC236}">
                <a16:creationId xmlns:a16="http://schemas.microsoft.com/office/drawing/2014/main" id="{AD4F5660-B924-959F-E252-69D46C622727}"/>
              </a:ext>
            </a:extLst>
          </p:cNvPr>
          <p:cNvCxnSpPr>
            <a:cxnSpLocks/>
            <a:stCxn id="40" idx="6"/>
          </p:cNvCxnSpPr>
          <p:nvPr/>
        </p:nvCxnSpPr>
        <p:spPr>
          <a:xfrm>
            <a:off x="6083111" y="2235680"/>
            <a:ext cx="4947098" cy="1264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Ellipse 33">
            <a:extLst>
              <a:ext uri="{FF2B5EF4-FFF2-40B4-BE49-F238E27FC236}">
                <a16:creationId xmlns:a16="http://schemas.microsoft.com/office/drawing/2014/main" id="{36229BFB-8A20-6AF5-4A18-3C06D1B2073C}"/>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12">
            <a:extLst>
              <a:ext uri="{FF2B5EF4-FFF2-40B4-BE49-F238E27FC236}">
                <a16:creationId xmlns:a16="http://schemas.microsoft.com/office/drawing/2014/main" id="{5988BCA0-3748-F3FC-A45A-D2815C214D6A}"/>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2" name="TextBox 23">
            <a:extLst>
              <a:ext uri="{FF2B5EF4-FFF2-40B4-BE49-F238E27FC236}">
                <a16:creationId xmlns:a16="http://schemas.microsoft.com/office/drawing/2014/main" id="{2B4D461A-3068-364F-C533-851B30F1DBF3}"/>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99F65915-5BAB-D3A0-7ED3-849D7E536715}"/>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06CF5CDF-FFBE-871D-366D-40EF1636DF2B}"/>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102A45BF-1587-AF4F-96C2-BE5488450DD8}"/>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6" name="Gerade Verbindung mit Pfeil 2">
            <a:extLst>
              <a:ext uri="{FF2B5EF4-FFF2-40B4-BE49-F238E27FC236}">
                <a16:creationId xmlns:a16="http://schemas.microsoft.com/office/drawing/2014/main" id="{D7526FA2-D756-4FE2-B3F8-7762D3A03230}"/>
              </a:ext>
            </a:extLst>
          </p:cNvPr>
          <p:cNvCxnSpPr>
            <a:cxnSpLocks/>
            <a:stCxn id="37" idx="6"/>
            <a:endCxn id="3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2">
            <a:extLst>
              <a:ext uri="{FF2B5EF4-FFF2-40B4-BE49-F238E27FC236}">
                <a16:creationId xmlns:a16="http://schemas.microsoft.com/office/drawing/2014/main" id="{070B3A8D-43B9-92B5-EEB1-7EBF452DEEF5}"/>
              </a:ext>
            </a:extLst>
          </p:cNvPr>
          <p:cNvCxnSpPr>
            <a:cxnSpLocks/>
            <a:endCxn id="40"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191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Convert existing External Users</a:t>
            </a:r>
            <a:br>
              <a:rPr lang="en-US" sz="3200"/>
            </a:br>
            <a:endParaRPr lang="en-US" sz="3200"/>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Convert existing external users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15" name="TextBox 23">
            <a:extLst>
              <a:ext uri="{FF2B5EF4-FFF2-40B4-BE49-F238E27FC236}">
                <a16:creationId xmlns:a16="http://schemas.microsoft.com/office/drawing/2014/main" id="{AFC7A6F7-D632-8299-CF46-D58CCBA6F2D1}"/>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023D3138-9620-653F-6DBE-A4BF0026224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8" name="TextBox 23">
            <a:extLst>
              <a:ext uri="{FF2B5EF4-FFF2-40B4-BE49-F238E27FC236}">
                <a16:creationId xmlns:a16="http://schemas.microsoft.com/office/drawing/2014/main" id="{5026DBB5-251B-B900-6B0B-E7F3DC174F04}"/>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9" name="TextBox 23">
            <a:extLst>
              <a:ext uri="{FF2B5EF4-FFF2-40B4-BE49-F238E27FC236}">
                <a16:creationId xmlns:a16="http://schemas.microsoft.com/office/drawing/2014/main" id="{88498EDE-A166-F394-EF35-F315FB335AB4}"/>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20" name="TextBox 12">
            <a:extLst>
              <a:ext uri="{FF2B5EF4-FFF2-40B4-BE49-F238E27FC236}">
                <a16:creationId xmlns:a16="http://schemas.microsoft.com/office/drawing/2014/main" id="{327A2D51-0BBA-5AA8-BF48-DC75F91AE3CC}"/>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1" name="TextBox 23">
            <a:extLst>
              <a:ext uri="{FF2B5EF4-FFF2-40B4-BE49-F238E27FC236}">
                <a16:creationId xmlns:a16="http://schemas.microsoft.com/office/drawing/2014/main" id="{BA281EE5-B159-604B-FDF2-62BEB3B27588}"/>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24" name="TextBox 12">
            <a:extLst>
              <a:ext uri="{FF2B5EF4-FFF2-40B4-BE49-F238E27FC236}">
                <a16:creationId xmlns:a16="http://schemas.microsoft.com/office/drawing/2014/main" id="{331C5485-82A6-1AE5-5DB5-6841DF941D29}"/>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D215230E-1223-CEAA-FB00-3F41E5BDB93C}"/>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56563D8F-00A4-EF7D-A825-7893CA0CE5E5}"/>
              </a:ext>
            </a:extLst>
          </p:cNvPr>
          <p:cNvCxnSpPr>
            <a:cxnSpLocks/>
            <a:stCxn id="35"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0841FAB7-71C6-3562-0E14-C5EDD7B3B439}"/>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8B40A17E-AF0E-014C-A0DA-BAAA683649E2}"/>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C580216D-2472-AE28-7C2C-7909EEC3D67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7326D3DB-7B23-6137-5427-1EBECED8C29E}"/>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4169B320-0A42-DC37-6FE5-355C2D47A474}"/>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0DBA13FB-1E09-CBD2-401D-D01201E092B9}"/>
              </a:ext>
            </a:extLst>
          </p:cNvPr>
          <p:cNvCxnSpPr>
            <a:cxnSpLocks/>
            <a:stCxn id="36" idx="6"/>
          </p:cNvCxnSpPr>
          <p:nvPr/>
        </p:nvCxnSpPr>
        <p:spPr>
          <a:xfrm>
            <a:off x="8121517" y="2224646"/>
            <a:ext cx="2908692" cy="2368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BBB2B468-5506-A0E4-0817-C348CDB91EBE}"/>
              </a:ext>
            </a:extLst>
          </p:cNvPr>
          <p:cNvSpPr/>
          <p:nvPr/>
        </p:nvSpPr>
        <p:spPr bwMode="auto">
          <a:xfrm>
            <a:off x="5912705" y="2147050"/>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48B6EEAE-3C80-5755-7639-295DE0744A1D}"/>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7703EE1D-D125-5EE2-179D-391249513F7B}"/>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31BA35BB-03C5-EAA6-1F2D-F809F02289DA}"/>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C8231694-3529-362D-4AF7-9A67EEC3CDCE}"/>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E12B69B1-2F83-857A-F465-B03084F1378A}"/>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49521CE4-3D3D-CE90-3CED-DB2008AF671E}"/>
              </a:ext>
            </a:extLst>
          </p:cNvPr>
          <p:cNvCxnSpPr>
            <a:cxnSpLocks/>
            <a:stCxn id="38" idx="6"/>
            <a:endCxn id="39"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0CC37B14-B550-0A3E-F4F8-7DB3F0500C8A}"/>
              </a:ext>
            </a:extLst>
          </p:cNvPr>
          <p:cNvCxnSpPr>
            <a:cxnSpLocks/>
            <a:endCxn id="41"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2">
            <a:extLst>
              <a:ext uri="{FF2B5EF4-FFF2-40B4-BE49-F238E27FC236}">
                <a16:creationId xmlns:a16="http://schemas.microsoft.com/office/drawing/2014/main" id="{70419D4A-5081-EE75-03A4-683D122272AE}"/>
              </a:ext>
            </a:extLst>
          </p:cNvPr>
          <p:cNvCxnSpPr>
            <a:cxnSpLocks/>
            <a:endCxn id="36" idx="2"/>
          </p:cNvCxnSpPr>
          <p:nvPr/>
        </p:nvCxnSpPr>
        <p:spPr>
          <a:xfrm flipV="1">
            <a:off x="6076832" y="2224646"/>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819395"/>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www.w3.org/XML/1998/namespace"/>
    <ds:schemaRef ds:uri="230e9df3-be65-4c73-a93b-d1236ebd677e"/>
    <ds:schemaRef ds:uri="http://schemas.microsoft.com/sharepoint/v3"/>
    <ds:schemaRef ds:uri="http://schemas.microsoft.com/office/infopath/2007/PartnerControls"/>
    <ds:schemaRef ds:uri="http://purl.org/dc/dcmitype/"/>
    <ds:schemaRef ds:uri="http://schemas.openxmlformats.org/package/2006/metadata/core-properties"/>
    <ds:schemaRef ds:uri="http://schemas.microsoft.com/office/2006/documentManagement/types"/>
    <ds:schemaRef ds:uri="1d314dc7-05fa-4a63-860b-220666282e23"/>
    <ds:schemaRef ds:uri="ad05b680-99c1-48b1-88d9-f8dc56c4a529"/>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46</TotalTime>
  <Words>4824</Words>
  <Application>Microsoft Office PowerPoint</Application>
  <PresentationFormat>Widescreen</PresentationFormat>
  <Paragraphs>765</Paragraphs>
  <Slides>73</Slides>
  <Notes>21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73</vt:i4>
      </vt:variant>
    </vt:vector>
  </HeadingPairs>
  <TitlesOfParts>
    <vt:vector size="85" baseType="lpstr">
      <vt:lpstr>Arial</vt:lpstr>
      <vt:lpstr>Calibri</vt:lpstr>
      <vt:lpstr>Century Gothic</vt:lpstr>
      <vt:lpstr>Consolas</vt:lpstr>
      <vt:lpstr>Segoe UI</vt:lpstr>
      <vt:lpstr>Segoe UI Historic</vt:lpstr>
      <vt:lpstr>Segoe UI Light</vt:lpstr>
      <vt:lpstr>Segoe UI Semibold</vt:lpstr>
      <vt:lpstr>SegoeUI</vt:lpstr>
      <vt:lpstr>Symbol</vt:lpstr>
      <vt:lpstr>Wingdings</vt:lpstr>
      <vt:lpstr>Microsoft Security template</vt:lpstr>
      <vt:lpstr>Microsoft Entra ID Governance</vt:lpstr>
      <vt:lpstr>Proof of concept (PoC) | Goals</vt:lpstr>
      <vt:lpstr>Scenario’s Key Requirements</vt:lpstr>
      <vt:lpstr>PoC  Stakeholders</vt:lpstr>
      <vt:lpstr>PoC | Timeline</vt:lpstr>
      <vt:lpstr>PoC | Phase 1: Onboarding and Discovery</vt:lpstr>
      <vt:lpstr>PoC | Phase 2: Auto assign resources</vt:lpstr>
      <vt:lpstr>PoC | Phase 3: Custom Workflows</vt:lpstr>
      <vt:lpstr>PoC | Phase 4: Convert existing External Users </vt:lpstr>
      <vt:lpstr>PoC | Phase 5: Access Recertification</vt:lpstr>
      <vt:lpstr>PoC | Phase 5: Close-out</vt:lpstr>
      <vt:lpstr>Microsoft Entra ID Governance features used on this scenario </vt:lpstr>
      <vt:lpstr>Microsoft Entra ID Governance</vt:lpstr>
      <vt:lpstr>External identities Overview</vt:lpstr>
      <vt:lpstr>PowerPoint Presentation</vt:lpstr>
      <vt:lpstr>PowerPoint Presentation</vt:lpstr>
      <vt:lpstr>Should I use Entitlement Management or SSSU?</vt:lpstr>
      <vt:lpstr>Onboarding and Discovery   </vt:lpstr>
      <vt:lpstr>Discover new insights and actions that will improve your ID Governance posture</vt:lpstr>
      <vt:lpstr>PowerPoint Presentation</vt:lpstr>
      <vt:lpstr>How access works for external users</vt:lpstr>
      <vt:lpstr>Guest attribute management</vt:lpstr>
      <vt:lpstr>Improving onboarding with decentralized IDs Microsoft Entra Verified ID in entitlement management</vt:lpstr>
      <vt:lpstr>PowerPoint Presentation</vt:lpstr>
      <vt:lpstr>Features</vt:lpstr>
      <vt:lpstr>Planning- Decisions to consider</vt:lpstr>
      <vt:lpstr>Deploy</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PowerPoint Presentation</vt:lpstr>
      <vt:lpstr>PowerPoint Presentation</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Access Reviews Meet complex audit and recertification requirements through multiple stages of reviews</vt:lpstr>
      <vt:lpstr>Multi-Stage Reviews Decisions</vt:lpstr>
      <vt:lpstr>AR – Inactive Users General Availability</vt:lpstr>
      <vt:lpstr>Machine Learning based recommendations in Access Reviews User-to-Group Affiliation</vt:lpstr>
      <vt:lpstr>User to Group Affiliation </vt:lpstr>
      <vt:lpstr>Access Reviews for Guests</vt:lpstr>
      <vt:lpstr>Reduce risk of guest users in Teams and Microsoft 365 groups</vt:lpstr>
      <vt:lpstr>Access Certification for Guests</vt:lpstr>
      <vt:lpstr>Access Review history report</vt:lpstr>
      <vt:lpstr>Deploying Access Reviews Guide</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2023-09-22T16:01:13Z</dcterms:created>
  <dcterms:modified xsi:type="dcterms:W3CDTF">2024-01-24T16:51:58Z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